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70" r:id="rId14"/>
    <p:sldId id="269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aramond" panose="02020404030301010803" pitchFamily="18" charset="0"/>
      <p:regular r:id="rId23"/>
      <p:bold r:id="rId24"/>
      <p: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D60093"/>
    <a:srgbClr val="009900"/>
    <a:srgbClr val="0066FF"/>
    <a:srgbClr val="FFFF0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948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2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11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2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0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2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7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8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0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3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2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3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F25C-34BB-4B08-8B3A-009A70DF70AF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D33A-098C-4615-BB05-15FFC7C69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8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gif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media/image15.jpeg" Type="http://schemas.openxmlformats.org/officeDocument/2006/relationships/image"/><Relationship Id="rId7" Target="../media/image19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 ?><Relationships xmlns="http://schemas.openxmlformats.org/package/2006/relationships"><Relationship Id="rId8" Target="../media/image29.jpeg" Type="http://schemas.openxmlformats.org/officeDocument/2006/relationships/image"/><Relationship Id="rId3" Target="../media/image24.jpeg" Type="http://schemas.openxmlformats.org/officeDocument/2006/relationships/image"/><Relationship Id="rId7" Target="../media/image28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7" Target="../media/image34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3.jpeg" Type="http://schemas.openxmlformats.org/officeDocument/2006/relationships/image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7" Target="../media/image39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8.jpeg" Type="http://schemas.openxmlformats.org/officeDocument/2006/relationships/image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2/1613584752_45-p-fon-dlya-prezentatsii-yubilei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708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9509506">
            <a:off x="-2927170" y="1268378"/>
            <a:ext cx="10084476" cy="1327772"/>
          </a:xfrm>
          <a:prstGeom prst="rect">
            <a:avLst/>
          </a:prstGeom>
          <a:noFill/>
          <a:effectLst/>
        </p:spPr>
        <p:txBody>
          <a:bodyPr wrap="square" lIns="109575" tIns="54787" rIns="109575" bIns="54787">
            <a:spAutoFit/>
          </a:bodyPr>
          <a:lstStyle/>
          <a:p>
            <a:pPr algn="ctr"/>
            <a:r>
              <a:rPr lang="ru-RU" sz="7909" b="1" i="1" dirty="0">
                <a:ln w="12700">
                  <a:solidFill>
                    <a:srgbClr val="0070C0"/>
                  </a:solidFill>
                </a:ln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С  Юбилеем !!!</a:t>
            </a:r>
          </a:p>
        </p:txBody>
      </p:sp>
      <p:sp>
        <p:nvSpPr>
          <p:cNvPr id="5" name="Прямоугольник 4"/>
          <p:cNvSpPr/>
          <p:nvPr/>
        </p:nvSpPr>
        <p:spPr>
          <a:xfrm rot="19322971">
            <a:off x="6440598" y="2878071"/>
            <a:ext cx="7006801" cy="2101958"/>
          </a:xfrm>
          <a:prstGeom prst="rect">
            <a:avLst/>
          </a:prstGeom>
          <a:noFill/>
        </p:spPr>
        <p:txBody>
          <a:bodyPr wrap="none" lIns="109575" tIns="54787" rIns="109575" bIns="54787">
            <a:spAutoFit/>
          </a:bodyPr>
          <a:lstStyle/>
          <a:p>
            <a:pPr algn="ctr"/>
            <a:r>
              <a:rPr lang="ru-RU" sz="6470" b="1" i="1" dirty="0">
                <a:ln w="0">
                  <a:solidFill>
                    <a:srgbClr val="0070C0"/>
                  </a:solidFill>
                </a:ln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Наш любимый</a:t>
            </a:r>
          </a:p>
          <a:p>
            <a:pPr algn="ctr"/>
            <a:r>
              <a:rPr lang="ru-RU" sz="6470" b="1" i="1" dirty="0">
                <a:ln w="0">
                  <a:solidFill>
                    <a:srgbClr val="0070C0"/>
                  </a:solidFill>
                </a:ln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детский сад!</a:t>
            </a:r>
          </a:p>
        </p:txBody>
      </p:sp>
    </p:spTree>
    <p:extLst>
      <p:ext uri="{BB962C8B-B14F-4D97-AF65-F5344CB8AC3E}">
        <p14:creationId xmlns:p14="http://schemas.microsoft.com/office/powerpoint/2010/main" val="1579750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8012_39-p-fon-dlya-otkritki-s-yubileem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SC002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64" y="-453650"/>
            <a:ext cx="4831914" cy="3882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SC002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953" y="-453650"/>
            <a:ext cx="4961272" cy="3882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SC0003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73" y="3715306"/>
            <a:ext cx="4876507" cy="3536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SC0003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953" y="3860834"/>
            <a:ext cx="4830012" cy="3418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9386" y="2875786"/>
            <a:ext cx="9193298" cy="5236534"/>
          </a:xfrm>
          <a:prstGeom prst="rect">
            <a:avLst/>
          </a:prstGeom>
          <a:noFill/>
        </p:spPr>
        <p:txBody>
          <a:bodyPr wrap="none" lIns="109575" tIns="54787" rIns="109575" bIns="54787">
            <a:spAutoFit/>
          </a:bodyPr>
          <a:lstStyle/>
          <a:p>
            <a:pPr algn="ctr"/>
            <a:r>
              <a:rPr lang="ru-RU" sz="3834" b="1" i="1" dirty="0">
                <a:ln w="0">
                  <a:solidFill>
                    <a:srgbClr val="D60093"/>
                  </a:solidFill>
                </a:ln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В 2002 году в детском саду </a:t>
            </a:r>
          </a:p>
          <a:p>
            <a:pPr algn="ctr"/>
            <a:r>
              <a:rPr lang="ru-RU" sz="3834" b="1" i="1" dirty="0">
                <a:ln w="0">
                  <a:solidFill>
                    <a:srgbClr val="D60093"/>
                  </a:solidFill>
                </a:ln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при содействии завода</a:t>
            </a:r>
          </a:p>
          <a:p>
            <a:pPr algn="ctr"/>
            <a:r>
              <a:rPr lang="ru-RU" sz="3834" b="1" i="1" dirty="0">
                <a:ln w="0">
                  <a:solidFill>
                    <a:srgbClr val="D60093"/>
                  </a:solidFill>
                </a:ln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Яр </a:t>
            </a:r>
            <a:r>
              <a:rPr lang="ru-RU" sz="3834" b="1" i="1" dirty="0" err="1">
                <a:ln w="0">
                  <a:solidFill>
                    <a:srgbClr val="D60093"/>
                  </a:solidFill>
                </a:ln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Техуглерод</a:t>
            </a:r>
            <a:r>
              <a:rPr lang="ru-RU" sz="3834" b="1" i="1" dirty="0">
                <a:ln w="0">
                  <a:solidFill>
                    <a:srgbClr val="D60093"/>
                  </a:solidFill>
                </a:ln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открывается </a:t>
            </a:r>
          </a:p>
          <a:p>
            <a:pPr algn="ctr"/>
            <a:r>
              <a:rPr lang="ru-RU" sz="3834" b="1" i="1" dirty="0">
                <a:ln w="0">
                  <a:solidFill>
                    <a:srgbClr val="D60093"/>
                  </a:solidFill>
                </a:ln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Офтальмологический лечебный </a:t>
            </a:r>
          </a:p>
          <a:p>
            <a:pPr algn="ctr"/>
            <a:r>
              <a:rPr lang="ru-RU" sz="3834" b="1" i="1" dirty="0">
                <a:ln w="0">
                  <a:solidFill>
                    <a:srgbClr val="D60093"/>
                  </a:solidFill>
                </a:ln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кабинет.</a:t>
            </a:r>
          </a:p>
          <a:p>
            <a:pPr algn="ctr"/>
            <a:r>
              <a:rPr lang="ru-RU" sz="3834" b="1" i="1" dirty="0">
                <a:ln w="0">
                  <a:solidFill>
                    <a:srgbClr val="D60093"/>
                  </a:solidFill>
                </a:ln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сад принимает статус </a:t>
            </a:r>
          </a:p>
          <a:p>
            <a:pPr algn="ctr"/>
            <a:r>
              <a:rPr lang="ru-RU" sz="3834" b="1" i="1" dirty="0">
                <a:ln w="0">
                  <a:solidFill>
                    <a:srgbClr val="D60093"/>
                  </a:solidFill>
                </a:ln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Коррекционный детский сад.</a:t>
            </a:r>
          </a:p>
          <a:p>
            <a:pPr algn="ctr"/>
            <a:endParaRPr lang="ru-RU" sz="647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21982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798012_39-p-fon-dlya-otkritki-s-yubileem-54.jpg"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Отсканировано 17" id="3" name="Picture 7"/>
          <p:cNvPicPr>
            <a:picLocks noChangeArrowheads="1"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3593">
            <a:off x="-550667" y="-80600"/>
            <a:ext cx="9773992" cy="657421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9900CC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Отсканировано 03" id="4" name="ал"/>
          <p:cNvPicPr>
            <a:picLocks noChangeArrowheads="1" noChangeAspect="1"/>
          </p:cNvPicPr>
          <p:nvPr/>
        </p:nvPicPr>
        <p:blipFill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343">
            <a:off x="-262276" y="291541"/>
            <a:ext cx="8884839" cy="63453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Отсканировано 03" id="5" name="Picture 5"/>
          <p:cNvPicPr>
            <a:picLocks noChangeArrowheads="1" noChangeAspect="1"/>
          </p:cNvPicPr>
          <p:nvPr/>
        </p:nvPicPr>
        <p:blipFill>
          <a:blip cstate="screen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8820">
            <a:off x="211731" y="260175"/>
            <a:ext cx="7936814" cy="599879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Отсканировано 17" id="7" name="Picture 12"/>
          <p:cNvPicPr>
            <a:picLocks noChangeArrowheads="1" noChangeAspect="1"/>
          </p:cNvPicPr>
          <p:nvPr/>
        </p:nvPicPr>
        <p:blipFill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5877">
            <a:off x="894515" y="679365"/>
            <a:ext cx="8758466" cy="532029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99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Отсканировано 03" id="8" name="Picture 14"/>
          <p:cNvPicPr>
            <a:picLocks noChangeArrowheads="1" noChangeAspect="1"/>
          </p:cNvPicPr>
          <p:nvPr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"/>
          <a:stretch/>
        </p:blipFill>
        <p:spPr bwMode="auto">
          <a:xfrm rot="20627877">
            <a:off x="1170608" y="395852"/>
            <a:ext cx="8001771" cy="571127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0099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cstate="screen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1040">
            <a:off x="1322653" y="696882"/>
            <a:ext cx="8849697" cy="544664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00B0F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Отсканировано 17" id="10" name="Picture 5"/>
          <p:cNvPicPr>
            <a:picLocks noChangeArrowheads="1" noChangeAspect="1"/>
          </p:cNvPicPr>
          <p:nvPr/>
        </p:nvPicPr>
        <p:blipFill>
          <a:blip cstate="screen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8477">
            <a:off x="2052106" y="880494"/>
            <a:ext cx="8494970" cy="538637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9900CC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Отсканировано 17" id="11" name="Picture 7"/>
          <p:cNvPicPr>
            <a:picLocks noChangeArrowheads="1" noChangeAspect="1"/>
          </p:cNvPicPr>
          <p:nvPr/>
        </p:nvPicPr>
        <p:blipFill>
          <a:blip cstate="screen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0735">
            <a:off x="3041867" y="955325"/>
            <a:ext cx="7837884" cy="515397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Отсканировано 03" id="12" name="Picture 8"/>
          <p:cNvPicPr>
            <a:picLocks noChangeArrowheads="1" noChangeAspect="1"/>
          </p:cNvPicPr>
          <p:nvPr/>
        </p:nvPicPr>
        <p:blipFill>
          <a:blip cstate="screen"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5798">
            <a:off x="3788667" y="909983"/>
            <a:ext cx="7383591" cy="525946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34738"/>
      </p:ext>
    </p:extLst>
  </p:cSld>
  <p:clrMapOvr>
    <a:masterClrMapping/>
  </p:clrMapOvr>
  <p:transition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575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800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1300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18000"/>
                            </p:stCondLst>
                            <p:childTnLst>
                              <p:par>
                                <p:cTn fill="hold" id="33" nodeType="afterEffect" presetClass="entr" presetID="3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23000"/>
                            </p:stCondLst>
                            <p:childTnLst>
                              <p:par>
                                <p:cTn fill="hold" id="40" nodeType="afterEffect" presetClass="entr" presetID="3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>
                            <p:stCondLst>
                              <p:cond delay="28000"/>
                            </p:stCondLst>
                            <p:childTnLst>
                              <p:par>
                                <p:cTn fill="hold" id="47" nodeType="afterEffect" presetClass="entr" presetID="3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>
                            <p:stCondLst>
                              <p:cond delay="33000"/>
                            </p:stCondLst>
                            <p:childTnLst>
                              <p:par>
                                <p:cTn fill="hold" id="54" nodeType="afterEffect" presetClass="entr" presetID="3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38000"/>
                            </p:stCondLst>
                            <p:childTnLst>
                              <p:par>
                                <p:cTn fill="hold" id="61" nodeType="afterEffect" presetClass="entr" presetID="3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798012_39-p-fon-dlya-otkritki-s-yubileem-54.jpg"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9167">
            <a:off x="-411361" y="398945"/>
            <a:ext cx="7342214" cy="550665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2995">
            <a:off x="-225552" y="324165"/>
            <a:ext cx="7945706" cy="595927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0099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https://sun9-83.userapi.com/impg/6LLX9q-E68SNombQrN5f5gOQhZkLTsDhBxrRBQ/a01nmp20-gI.jpg?size=1280x720&amp;quality=96&amp;sign=cd0cf8e50d5092f18b8408746baed3eb&amp;type=album" id="9" name="Picture 4"/>
          <p:cNvPicPr>
            <a:picLocks noChangeArrowheads="1" noChangeAspect="1"/>
          </p:cNvPicPr>
          <p:nvPr/>
        </p:nvPicPr>
        <p:blipFill>
          <a:blip cstate="screen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60269">
            <a:off x="-365556" y="715516"/>
            <a:ext cx="9445511" cy="53131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35.userapi.com/impg/rKciLONqbV9ZeuUF_TuDkucfy6I8MetxSVR_lg/baTikRyLSps.jpg?size=1280x960&amp;quality=96&amp;sign=1e02f1756e8a7ea5c9b37ce410e1c5de&amp;type=album" id="10" name="Picture 8"/>
          <p:cNvPicPr>
            <a:picLocks noChangeArrowheads="1" noChangeAspect="1"/>
          </p:cNvPicPr>
          <p:nvPr/>
        </p:nvPicPr>
        <p:blipFill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47968">
            <a:off x="355186" y="400476"/>
            <a:ext cx="8081369" cy="606102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99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35.userapi.com/impg/hZOGXK4jyTlf19Oqy6LalBggIWBHbI5rd7exyQ/OoNXX1C0xkw.jpg?size=1280x797&amp;quality=96&amp;sign=5ecdb4494ff8407c8c1b501e5878fdd1&amp;type=album" id="12" name="Picture 10"/>
          <p:cNvPicPr>
            <a:picLocks noChangeArrowheads="1" noChangeAspect="1"/>
          </p:cNvPicPr>
          <p:nvPr/>
        </p:nvPicPr>
        <p:blipFill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25885">
            <a:off x="769898" y="534552"/>
            <a:ext cx="9114228" cy="567503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0066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63.userapi.com/impg/ADTiSU7Vc6Yn2PEVWCBzq9fCK5rwpDi47_xE1A/r6iVpJNohTI.jpg?size=1280x960&amp;quality=96&amp;sign=6f8b556f97f901f4ec6b1ece024a2892&amp;type=album" id="13" name="Picture 12"/>
          <p:cNvPicPr>
            <a:picLocks noChangeArrowheads="1" noChangeAspect="1"/>
          </p:cNvPicPr>
          <p:nvPr/>
        </p:nvPicPr>
        <p:blipFill>
          <a:blip cstate="screen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5305">
            <a:off x="1847432" y="300511"/>
            <a:ext cx="7782704" cy="583702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6.userapi.com/impg/0QbPb0RTfG_atmX8r58-I5FV8Gr2wrnq0ZOBeQ/HQBhKo0QxqE.jpg?size=1280x622&amp;quality=96&amp;sign=f00548b8e39c25ef1a705586b00f9621&amp;type=album" id="15" name="Picture 14"/>
          <p:cNvPicPr>
            <a:picLocks noChangeArrowheads="1"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"/>
          <a:stretch/>
        </p:blipFill>
        <p:spPr bwMode="auto">
          <a:xfrm rot="20638720">
            <a:off x="2096706" y="669055"/>
            <a:ext cx="9095127" cy="501790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00B0F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83320"/>
      </p:ext>
    </p:extLst>
  </p:cSld>
  <p:clrMapOvr>
    <a:masterClrMapping/>
  </p:clrMapOvr>
  <p:transition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2500"/>
                            </p:stCondLst>
                            <p:childTnLst>
                              <p:par>
                                <p:cTn fill="hold" id="16" nodeType="afterEffect" presetClass="entr" presetID="25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6750"/>
                            </p:stCondLst>
                            <p:childTnLst>
                              <p:par>
                                <p:cTn fill="hold" id="27" nodeType="afterEffect" presetClass="entr" presetID="25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11000"/>
                            </p:stCondLst>
                            <p:childTnLst>
                              <p:par>
                                <p:cTn fill="hold" id="38" nodeType="afterEffect" presetClass="entr" presetID="25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15250"/>
                            </p:stCondLst>
                            <p:childTnLst>
                              <p:par>
                                <p:cTn fill="hold" id="49" nodeType="afterEffect" presetClass="entr" presetID="25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19500"/>
                            </p:stCondLst>
                            <p:childTnLst>
                              <p:par>
                                <p:cTn fill="hold" id="60" nodeType="afterEffect" presetClass="entr" presetID="25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>
                            <p:stCondLst>
                              <p:cond delay="23750"/>
                            </p:stCondLst>
                            <p:childTnLst>
                              <p:par>
                                <p:cTn fill="hold" id="71" nodeType="afterEffect" presetClass="entr" presetID="25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8012_39-p-fon-dlya-otkritki-s-yubileem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7238">
            <a:off x="-541329" y="710924"/>
            <a:ext cx="7426881" cy="5436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6009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48149">
            <a:off x="-25209" y="716438"/>
            <a:ext cx="7234471" cy="5608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79111">
            <a:off x="440670" y="722927"/>
            <a:ext cx="7075651" cy="5595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7170">
            <a:off x="849551" y="924166"/>
            <a:ext cx="7157277" cy="5349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5589">
            <a:off x="535807" y="733124"/>
            <a:ext cx="7395340" cy="5695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55860">
            <a:off x="791908" y="719186"/>
            <a:ext cx="8091110" cy="5419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49867">
            <a:off x="600909" y="641784"/>
            <a:ext cx="7695600" cy="5684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43528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75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7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25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798012_39-p-fon-dlya-otkritki-s-yubileem-54.jpg"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rrowheads="1"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7639">
            <a:off x="-659847" y="466489"/>
            <a:ext cx="7442913" cy="502131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0066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https://i.mycdn.me/i?r=AyH4iRPQ2q0otWIFepML2LxRj3vOFypjzUUo0X020HpGiw" id="7" name="Picture 16"/>
          <p:cNvPicPr>
            <a:picLocks noChangeArrowheads="1" noChangeAspect="1"/>
          </p:cNvPicPr>
          <p:nvPr/>
        </p:nvPicPr>
        <p:blipFill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9929">
            <a:off x="-385869" y="868722"/>
            <a:ext cx="6894958" cy="517122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\Desktop\О.Л\михайлова о.л\мих1 (2).jpg" id="10" name="у елки"/>
          <p:cNvPicPr/>
          <p:nvPr/>
        </p:nvPicPr>
        <p:blipFill>
          <a:blip cstate="screen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" r="-17"/>
          <a:stretch>
            <a:fillRect/>
          </a:stretch>
        </p:blipFill>
        <p:spPr bwMode="auto">
          <a:xfrm rot="20907321">
            <a:off x="581799" y="362713"/>
            <a:ext cx="8943550" cy="613257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D60093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https://i.mycdn.me/i?r=AyH4iRPQ2q0otWIFepML2LxROm9NI_qfBGVkhlXFMMU3QA" id="9" name="Picture 18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0001">
            <a:off x="72006" y="513994"/>
            <a:ext cx="7304941" cy="547870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0099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2286">
            <a:off x="489233" y="485902"/>
            <a:ext cx="8266717" cy="588621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00B0F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москва"/>
          <p:cNvPicPr>
            <a:picLocks noChangeAspect="1"/>
          </p:cNvPicPr>
          <p:nvPr/>
        </p:nvPicPr>
        <p:blipFill>
          <a:blip cstate="screen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1404">
            <a:off x="1415388" y="227293"/>
            <a:ext cx="7052921" cy="65781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вс"/>
          <p:cNvPicPr>
            <a:picLocks noChangeAspect="1"/>
          </p:cNvPicPr>
          <p:nvPr/>
        </p:nvPicPr>
        <p:blipFill>
          <a:blip cstate="screen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2405">
            <a:off x="1528056" y="651116"/>
            <a:ext cx="8590768" cy="572717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9900CC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screen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1076">
            <a:off x="1331709" y="654036"/>
            <a:ext cx="7882242" cy="591168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9900CC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screen"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3971">
            <a:off x="2097682" y="180703"/>
            <a:ext cx="8508317" cy="638123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99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147093"/>
      </p:ext>
    </p:extLst>
  </p:cSld>
  <p:clrMapOvr>
    <a:masterClrMapping/>
  </p:clrMapOvr>
  <p:transition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7000"/>
                            </p:stCondLst>
                            <p:childTnLst>
                              <p:par>
                                <p:cTn fill="hold" id="13" nodeType="afterEffect" presetClass="entr" presetID="14" presetSubtype="1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15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1600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0500"/>
                            </p:stCondLst>
                            <p:childTnLst>
                              <p:par>
                                <p:cTn fill="hold" id="25" nodeType="afterEffect" presetClass="entr" presetID="14" presetSubtype="1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25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25750"/>
                            </p:stCondLst>
                            <p:childTnLst>
                              <p:par>
                                <p:cTn fill="hold" id="29" nodeType="afterEffect" presetClass="entr" presetID="14" presetSubtype="1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25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31000"/>
                            </p:stCondLst>
                            <p:childTnLst>
                              <p:par>
                                <p:cTn fill="hold" id="33" nodeType="afterEffect" presetClass="entr" presetID="14" presetSubtype="1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36000"/>
                            </p:stCondLst>
                            <p:childTnLst>
                              <p:par>
                                <p:cTn fill="hold" id="37" nodeType="afterEffect" presetClass="entr" presetID="14" presetSubtype="1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8012_39-p-fon-dlya-otkritki-s-yubileem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5333" y="2875784"/>
            <a:ext cx="221355" cy="1106301"/>
          </a:xfrm>
          <a:prstGeom prst="rect">
            <a:avLst/>
          </a:prstGeom>
          <a:noFill/>
        </p:spPr>
        <p:txBody>
          <a:bodyPr wrap="none" lIns="109575" tIns="54787" rIns="109575" bIns="54787">
            <a:spAutoFit/>
          </a:bodyPr>
          <a:lstStyle/>
          <a:p>
            <a:pPr algn="ctr"/>
            <a:endParaRPr lang="ru-RU" sz="647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дм" descr="https://4.bp.blogspot.com/-uTofZJgwa-Y/WtzJhmlP4PI/AAAAAAAAAjk/u_Ne1rzTs8YEXxGOW8HCHoUQv07XXRCgQCLcBGAs/s1600/%25D0%25B4%25D0%25B4%25D0%25B4%25D0%25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3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алют" descr="https://podolskriamo.ru/files/image/09/41/46/-lg!0g3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3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8012_39-p-fon-dlya-otkritki-s-yubileem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70" y="189892"/>
            <a:ext cx="10607040" cy="6885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1220">
            <a:off x="-655614" y="935278"/>
            <a:ext cx="6651555" cy="5110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зава 1.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4815">
            <a:off x="5745290" y="952224"/>
            <a:ext cx="6953816" cy="4953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48284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798012_39-p-fon-dlya-otkritki-s-yubileem-54.jpg"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Отсканировано 16" id="11" name="старье 1"/>
          <p:cNvPicPr>
            <a:picLocks noChangeArrowheads="1"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21" y="-368045"/>
            <a:ext cx="10268770" cy="759409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Отсканировано 16" id="12" name="маленькая 1"/>
          <p:cNvPicPr>
            <a:picLocks noChangeArrowheads="1" noChangeAspect="1"/>
          </p:cNvPicPr>
          <p:nvPr/>
        </p:nvPicPr>
        <p:blipFill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7571" y="-368047"/>
            <a:ext cx="4223420" cy="312336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тар 2"/>
          <p:cNvPicPr>
            <a:picLocks noChangeArrowheads="1" noChangeAspect="1"/>
          </p:cNvPicPr>
          <p:nvPr/>
        </p:nvPicPr>
        <p:blipFill>
          <a:blip cstate="screen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050" y="-319499"/>
            <a:ext cx="10680654" cy="728418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стар 2.мал"/>
          <p:cNvPicPr>
            <a:picLocks noChangeArrowheads="1" noChangeAspect="1"/>
          </p:cNvPicPr>
          <p:nvPr/>
        </p:nvPicPr>
        <p:blipFill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2390" y="3468191"/>
            <a:ext cx="5547190" cy="378317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Отсканировано 16" id="9" name="старье 3.2"/>
          <p:cNvPicPr>
            <a:picLocks noChangeArrowheads="1" noChangeAspect="1"/>
          </p:cNvPicPr>
          <p:nvPr/>
        </p:nvPicPr>
        <p:blipFill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7196" y="3624632"/>
            <a:ext cx="5318912" cy="364307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лидуша 1мал."/>
          <p:cNvPicPr>
            <a:picLocks noChangeArrowheads="1" noChangeAspect="1"/>
          </p:cNvPicPr>
          <p:nvPr/>
        </p:nvPicPr>
        <p:blipFill>
          <a:blip cstate="screen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"/>
          <a:stretch>
            <a:fillRect/>
          </a:stretch>
        </p:blipFill>
        <p:spPr bwMode="auto">
          <a:xfrm>
            <a:off x="8219005" y="-393353"/>
            <a:ext cx="4860195" cy="353468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3" name="лидуша 1"/>
          <p:cNvPicPr>
            <a:picLocks noChangeArrowheads="1" noChangeAspect="1"/>
          </p:cNvPicPr>
          <p:nvPr/>
        </p:nvPicPr>
        <p:blipFill>
          <a:blip cstate="screen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"/>
          <a:stretch>
            <a:fillRect/>
          </a:stretch>
        </p:blipFill>
        <p:spPr bwMode="auto">
          <a:xfrm>
            <a:off x="865930" y="54365"/>
            <a:ext cx="9568441" cy="695886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Отсканировано 16" id="10" name="старье 3"/>
          <p:cNvPicPr>
            <a:picLocks noChangeArrowheads="1" noChangeAspect="1"/>
          </p:cNvPicPr>
          <p:nvPr/>
        </p:nvPicPr>
        <p:blipFill>
          <a:blip cstate="screen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931" y="-199762"/>
            <a:ext cx="10460148" cy="716444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00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старье 4"/>
          <p:cNvPicPr>
            <a:picLocks noChangeArrowheads="1" noChangeAspect="1"/>
          </p:cNvPicPr>
          <p:nvPr/>
        </p:nvPicPr>
        <p:blipFill>
          <a:blip cstate="screen"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41" y="-1768"/>
            <a:ext cx="11151760" cy="704030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9900CC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74013"/>
      </p:ext>
    </p:extLst>
  </p:cSld>
  <p:clrMapOvr>
    <a:masterClrMapping/>
  </p:clrMapOvr>
  <p:transition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4000"/>
                            </p:stCondLst>
                            <p:childTnLst>
                              <p:par>
                                <p:cTn fill="hold" id="11" nodeType="afterEffect" presetClass="exit" presetID="53" presetSubtype="32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0"/>
                            </p:stCondLst>
                            <p:childTnLst>
                              <p:par>
                                <p:cTn fill="hold" id="1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1000"/>
                            </p:stCondLst>
                            <p:childTnLst>
                              <p:par>
                                <p:cTn fill="hold" id="23" nodeType="afterEffect" presetClass="entr" presetID="5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13250"/>
                            </p:stCondLst>
                            <p:childTnLst>
                              <p:par>
                                <p:cTn fill="hold" id="29" nodeType="afterEffect" presetClass="exit" presetID="53" presetSubtype="32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000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20250"/>
                            </p:stCondLst>
                            <p:childTnLst>
                              <p:par>
                                <p:cTn fill="hold" id="35" nodeType="afterEffect" presetClass="entr" presetID="5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22000"/>
                            </p:stCondLst>
                            <p:childTnLst>
                              <p:par>
                                <p:cTn fill="hold" id="41" nodeType="afterEffect" presetClass="entr" presetID="53" presetSubtype="1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>
                            <p:stCondLst>
                              <p:cond delay="26250"/>
                            </p:stCondLst>
                            <p:childTnLst>
                              <p:par>
                                <p:cTn fill="hold" id="47" nodeType="afterEffect" presetClass="exit" presetID="53" presetSubtype="32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000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0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33250"/>
                            </p:stCondLst>
                            <p:childTnLst>
                              <p:par>
                                <p:cTn fill="hold" id="5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>
                            <p:stCondLst>
                              <p:cond delay="34250"/>
                            </p:stCondLst>
                            <p:childTnLst>
                              <p:par>
                                <p:cTn fill="hold" id="59" nodeType="afterEffect" presetClass="entr" presetID="5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6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38250"/>
                            </p:stCondLst>
                            <p:childTnLst>
                              <p:par>
                                <p:cTn fill="hold" id="65" nodeType="afterEffect" presetClass="exit" presetID="53" presetSubtype="32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6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>
                            <p:stCondLst>
                              <p:cond delay="44750"/>
                            </p:stCondLst>
                            <p:childTnLst>
                              <p:par>
                                <p:cTn fill="hold" id="71" nodeType="afterEffect" presetClass="entr" presetID="5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>
                            <p:stCondLst>
                              <p:cond delay="46750"/>
                            </p:stCondLst>
                            <p:childTnLst>
                              <p:par>
                                <p:cTn fill="hold" id="77" nodeType="afterEffect" presetClass="entr" presetID="5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8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8012_39-p-fon-dlya-otkritki-s-yubileem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мал утр 1" descr="Отсканировано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6066" y="-475129"/>
            <a:ext cx="4936246" cy="3450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 утр" descr="Отсканировано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37" y="-178364"/>
            <a:ext cx="10321732" cy="7214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 мал" descr="Отсканировано 1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178" y="-442548"/>
            <a:ext cx="5559900" cy="3385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 утр" descr="Отсканировано 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5" y="-194763"/>
            <a:ext cx="11876533" cy="7231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олесо мал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066" y="3536014"/>
            <a:ext cx="5002998" cy="374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олесо бол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48" y="-217035"/>
            <a:ext cx="10056027" cy="7533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мл физр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566" y="3223025"/>
            <a:ext cx="5518221" cy="4136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физра сугроб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77" y="-438321"/>
            <a:ext cx="10257772" cy="7689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881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5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4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25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250"/>
                            </p:stCondLst>
                            <p:childTnLst>
                              <p:par>
                                <p:cTn id="47" presetID="4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75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500"/>
                            </p:stCondLst>
                            <p:childTnLst>
                              <p:par>
                                <p:cTn id="65" presetID="4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75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8012_39-p-fon-dlya-otkritki-s-yubileem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ва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1089">
            <a:off x="-434134" y="546110"/>
            <a:ext cx="3882980" cy="5436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ва 2.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6945">
            <a:off x="8576677" y="414266"/>
            <a:ext cx="3903264" cy="5699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рлов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358" y="377148"/>
            <a:ext cx="4050759" cy="5350063"/>
          </a:xfrm>
          <a:prstGeom prst="roundRect">
            <a:avLst>
              <a:gd name="adj" fmla="val 16667"/>
            </a:avLst>
          </a:prstGeom>
          <a:ln w="38100">
            <a:solidFill>
              <a:srgbClr val="99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-642302" y="6329996"/>
            <a:ext cx="3994890" cy="821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78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cs typeface="Times New Roman" panose="02020603050405020304" pitchFamily="18" charset="0"/>
              </a:rPr>
              <a:t>      </a:t>
            </a:r>
            <a:r>
              <a:rPr lang="ru-RU" sz="2878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cs typeface="Times New Roman" panose="02020603050405020304" pitchFamily="18" charset="0"/>
              </a:rPr>
              <a:t>Шилкина</a:t>
            </a:r>
            <a:endParaRPr lang="ru-RU" sz="2878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FFFF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2878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cs typeface="Times New Roman" panose="02020603050405020304" pitchFamily="18" charset="0"/>
              </a:rPr>
              <a:t>Евгения Александровна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046809" y="6305613"/>
            <a:ext cx="3173084" cy="9587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356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66"/>
                  </a:outerShdw>
                </a:effectLst>
                <a:cs typeface="Times New Roman" panose="02020603050405020304" pitchFamily="18" charset="0"/>
              </a:rPr>
              <a:t>     Орлов</a:t>
            </a:r>
          </a:p>
          <a:p>
            <a:pPr algn="ctr"/>
            <a:r>
              <a:rPr lang="ru-RU" sz="3356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66"/>
                  </a:outerShdw>
                </a:effectLst>
                <a:cs typeface="Times New Roman" panose="02020603050405020304" pitchFamily="18" charset="0"/>
              </a:rPr>
              <a:t>Вадим Юрьевич</a:t>
            </a:r>
          </a:p>
        </p:txBody>
      </p:sp>
    </p:spTree>
    <p:extLst>
      <p:ext uri="{BB962C8B-B14F-4D97-AF65-F5344CB8AC3E}">
        <p14:creationId xmlns:p14="http://schemas.microsoft.com/office/powerpoint/2010/main" val="425710538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8012_39-p-fon-dlya-otkritki-s-yubileem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34589" y="-1167509"/>
            <a:ext cx="7071550" cy="9193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физра цв" descr="Отсканировано 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52" y="-106771"/>
            <a:ext cx="10199891" cy="7348044"/>
          </a:xfrm>
          <a:prstGeom prst="rect">
            <a:avLst/>
          </a:prstGeom>
          <a:noFill/>
          <a:ln w="76200">
            <a:pattFill prst="sphere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учеб" descr="Отсканировано 1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8" y="-106771"/>
            <a:ext cx="10519361" cy="7477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аквар" descr="Отсканировано 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64" y="-106771"/>
            <a:ext cx="10227786" cy="7348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аче" descr="Отсканировано 1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4739">
            <a:off x="-658972" y="1182234"/>
            <a:ext cx="6456277" cy="4493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ач 2" descr="Отсканировано 1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5051">
            <a:off x="5890136" y="1274400"/>
            <a:ext cx="6643621" cy="4585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7704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7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75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250"/>
                            </p:stCondLst>
                            <p:childTnLst>
                              <p:par>
                                <p:cTn id="50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25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5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798012_39-p-fon-dlya-otkritki-s-yubileem-54.jpg"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т"/>
          <p:cNvPicPr>
            <a:picLocks noChangeArrowheads="1" noChangeAspect="1"/>
          </p:cNvPicPr>
          <p:nvPr/>
        </p:nvPicPr>
        <p:blipFill>
          <a:blip cstate="print" r:embed="rId3"/>
          <a:srcRect r="-29"/>
          <a:stretch>
            <a:fillRect/>
          </a:stretch>
        </p:blipFill>
        <p:spPr bwMode="auto">
          <a:xfrm rot="5400000">
            <a:off x="2384360" y="-2396889"/>
            <a:ext cx="7423293" cy="1165177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9900CC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Отсканировано 21" id="5" name="з и ор"/>
          <p:cNvPicPr>
            <a:picLocks noChangeArrowheads="1" noChangeAspect="1"/>
          </p:cNvPicPr>
          <p:nvPr/>
        </p:nvPicPr>
        <p:blipFill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232" y="-111377"/>
            <a:ext cx="8795552" cy="708075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9900CC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ава"/>
          <p:cNvPicPr>
            <a:picLocks noChangeArrowheads="1" noChangeAspect="1"/>
          </p:cNvPicPr>
          <p:nvPr/>
        </p:nvPicPr>
        <p:blipFill>
          <a:blip cstate="screen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892" y="-82962"/>
            <a:ext cx="9524701" cy="702393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9900CC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Отсканировано 06" id="6" name="пдаь"/>
          <p:cNvPicPr>
            <a:picLocks noChangeArrowheads="1" noChangeAspect="1"/>
          </p:cNvPicPr>
          <p:nvPr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"/>
          <a:stretch/>
        </p:blipFill>
        <p:spPr bwMode="auto">
          <a:xfrm>
            <a:off x="1390483" y="153340"/>
            <a:ext cx="9816016" cy="681604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9900CC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\Desktop\ФОТО Э.Н\DSCN4313.JPG" id="8" name="заведд"/>
          <p:cNvPicPr/>
          <p:nvPr/>
        </p:nvPicPr>
        <p:blipFill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012" y="-282644"/>
            <a:ext cx="5364567" cy="6787628"/>
          </a:xfrm>
          <a:prstGeom prst="roundRect">
            <a:avLst>
              <a:gd fmla="val 16667" name="adj"/>
            </a:avLst>
          </a:prstGeom>
          <a:ln w="38100">
            <a:solidFill>
              <a:srgbClr val="9900CC"/>
            </a:solidFill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58837" y="5635478"/>
            <a:ext cx="8080814" cy="2101958"/>
          </a:xfrm>
          <a:prstGeom prst="rect">
            <a:avLst/>
          </a:prstGeom>
          <a:noFill/>
          <a:ln>
            <a:noFill/>
          </a:ln>
        </p:spPr>
        <p:txBody>
          <a:bodyPr bIns="54787" lIns="109575" rIns="109575" tIns="54787" wrap="none">
            <a:spAutoFit/>
          </a:bodyPr>
          <a:lstStyle/>
          <a:p>
            <a:pPr algn="ctr"/>
            <a:r>
              <a:rPr b="1" dirty="0" i="1" lang="ru-RU" sz="6470">
                <a:ln w="0">
                  <a:solidFill>
                    <a:srgbClr val="009900"/>
                  </a:solidFill>
                </a:ln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404030301010803" pitchFamily="18" typeface="Garamond"/>
              </a:rPr>
              <a:t>Платонова </a:t>
            </a:r>
          </a:p>
          <a:p>
            <a:pPr algn="ctr"/>
            <a:r>
              <a:rPr b="1" dirty="0" i="1" lang="ru-RU" sz="6470">
                <a:ln w="0">
                  <a:solidFill>
                    <a:srgbClr val="009900"/>
                  </a:solidFill>
                </a:ln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404030301010803" pitchFamily="18" typeface="Garamond"/>
              </a:rPr>
              <a:t>Эльвира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4044521081"/>
      </p:ext>
    </p:extLst>
  </p:cSld>
  <p:clrMapOvr>
    <a:masterClrMapping/>
  </p:clrMapOvr>
  <p:transition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2750"/>
                            </p:stCondLst>
                            <p:childTnLst>
                              <p:par>
                                <p:cTn fill="hold" id="12" nodeType="afterEffect" presetClass="exit" presetID="21" presetSubtype="1">
                                  <p:stCondLst>
                                    <p:cond delay="5000"/>
                                  </p:stCondLst>
                                  <p:childTnLst>
                                    <p:animEffect filter="wheel(1)" transition="out">
                                      <p:cBhvr>
                                        <p:cTn dur="125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9000"/>
                            </p:stCondLst>
                            <p:childTnLst>
                              <p:par>
                                <p:cTn decel="100000" fill="hold" id="16" nodeType="afterEffect" presetClass="entr" presetID="4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9750"/>
                            </p:stCondLst>
                            <p:childTnLst>
                              <p:par>
                                <p:cTn fill="hold" id="23" nodeType="afterEffect" presetClass="exit" presetID="21" presetSubtype="1">
                                  <p:stCondLst>
                                    <p:cond delay="5000"/>
                                  </p:stCondLst>
                                  <p:childTnLst>
                                    <p:animEffect filter="wheel(1)" transition="out">
                                      <p:cBhvr>
                                        <p:cTn dur="12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16000"/>
                            </p:stCondLst>
                            <p:childTnLst>
                              <p:par>
                                <p:cTn decel="100000" fill="hold" id="27" nodeType="afterEffect" presetClass="entr" presetID="4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>
                            <p:stCondLst>
                              <p:cond delay="16750"/>
                            </p:stCondLst>
                            <p:childTnLst>
                              <p:par>
                                <p:cTn fill="hold" id="34" nodeType="afterEffect" presetClass="exit" presetID="21" presetSubtype="1">
                                  <p:stCondLst>
                                    <p:cond delay="5000"/>
                                  </p:stCondLst>
                                  <p:childTnLst>
                                    <p:animEffect filter="wheel(1)" transition="out">
                                      <p:cBhvr>
                                        <p:cTn dur="125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23000"/>
                            </p:stCondLst>
                            <p:childTnLst>
                              <p:par>
                                <p:cTn decel="100000" fill="hold" id="38" nodeType="afterEffect" presetClass="entr" presetID="49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4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26250"/>
                            </p:stCondLst>
                            <p:childTnLst>
                              <p:par>
                                <p:cTn fill="hold" id="45" nodeType="afterEffect" presetClass="exit" presetID="21" presetSubtype="1">
                                  <p:stCondLst>
                                    <p:cond delay="5000"/>
                                  </p:stCondLst>
                                  <p:childTnLst>
                                    <p:animEffect filter="wheel(1)" transition="out">
                                      <p:cBhvr>
                                        <p:cTn dur="1000" id="4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32250"/>
                            </p:stCondLst>
                            <p:childTnLst>
                              <p:par>
                                <p:cTn fill="hold" id="4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5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8012_39-p-fon-dlya-otkritki-s-yubileem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04" y="-132714"/>
            <a:ext cx="10386714" cy="7105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2084594" y="-1759804"/>
            <a:ext cx="7492098" cy="10746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28798" y="-1853067"/>
            <a:ext cx="7492101" cy="10932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Отсканировано 1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68" y="-410846"/>
            <a:ext cx="10441884" cy="7679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Отсканировано 1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47" y="18884"/>
            <a:ext cx="10441882" cy="7340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3220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8012_39-p-fon-dlya-otkritki-s-yubileem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943" y="-680023"/>
            <a:ext cx="14609885" cy="82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Отсканировано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844" y="-280540"/>
            <a:ext cx="9749436" cy="7419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460047" y="1603374"/>
            <a:ext cx="4337311" cy="3653665"/>
          </a:xfrm>
          <a:prstGeom prst="rect">
            <a:avLst/>
          </a:prstGeom>
          <a:noFill/>
        </p:spPr>
        <p:txBody>
          <a:bodyPr wrap="square" lIns="109575" tIns="54787" rIns="109575" bIns="54787">
            <a:spAutoFit/>
          </a:bodyPr>
          <a:lstStyle/>
          <a:p>
            <a:pPr marL="547890" indent="-547890">
              <a:buFont typeface="Wingdings" panose="05000000000000000000" pitchFamily="2" charset="2"/>
              <a:buChar char="Ø"/>
            </a:pPr>
            <a:r>
              <a:rPr lang="ru-RU" altLang="ru-RU" sz="2878" b="1" i="1" dirty="0">
                <a:ln w="3175">
                  <a:solidFill>
                    <a:srgbClr val="D60093"/>
                  </a:solidFill>
                </a:ln>
                <a:solidFill>
                  <a:srgbClr val="0066FF"/>
                </a:solidFill>
                <a:latin typeface="Georgia" panose="02040502050405020303" pitchFamily="18" charset="0"/>
              </a:rPr>
              <a:t>С 1999 года на базе детского сада открыт           1 класс школы </a:t>
            </a:r>
          </a:p>
          <a:p>
            <a:pPr marL="547890" indent="-547890">
              <a:buFont typeface="Wingdings" panose="05000000000000000000" pitchFamily="2" charset="2"/>
              <a:buChar char="Ø"/>
            </a:pPr>
            <a:r>
              <a:rPr lang="ru-RU" altLang="ru-RU" sz="2878" b="1" i="1" dirty="0">
                <a:ln w="3175">
                  <a:solidFill>
                    <a:srgbClr val="D60093"/>
                  </a:solidFill>
                </a:ln>
                <a:solidFill>
                  <a:srgbClr val="0066FF"/>
                </a:solidFill>
                <a:latin typeface="Georgia" panose="02040502050405020303" pitchFamily="18" charset="0"/>
              </a:rPr>
              <a:t>№ 15, который функционировал  в течение 3-х  лет.</a:t>
            </a:r>
          </a:p>
        </p:txBody>
      </p:sp>
    </p:spTree>
    <p:extLst>
      <p:ext uri="{BB962C8B-B14F-4D97-AF65-F5344CB8AC3E}">
        <p14:creationId xmlns:p14="http://schemas.microsoft.com/office/powerpoint/2010/main" val="262307290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64</Words>
  <Application>Microsoft Office PowerPoint</Application>
  <PresentationFormat>Широкоэкранный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Georgia</vt:lpstr>
      <vt:lpstr>Garamond</vt:lpstr>
      <vt:lpstr>Calibri</vt:lpstr>
      <vt:lpstr>Calibri Light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1197976</cp:lastModifiedBy>
  <cp:revision>54</cp:revision>
  <dcterms:created xsi:type="dcterms:W3CDTF">2021-11-19T06:59:23Z</dcterms:created>
  <dcterms:modified xsi:type="dcterms:W3CDTF">2021-11-27T12:48:48Z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9945727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