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Default Extension="jpg" ContentType="image/jpeg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1" r:id="rId4"/>
    <p:sldId id="258" r:id="rId5"/>
    <p:sldId id="259" r:id="rId6"/>
    <p:sldId id="260" r:id="rId7"/>
    <p:sldId id="261" r:id="rId8"/>
    <p:sldId id="262" r:id="rId9"/>
    <p:sldId id="278" r:id="rId10"/>
    <p:sldId id="263" r:id="rId11"/>
    <p:sldId id="264" r:id="rId12"/>
    <p:sldId id="265" r:id="rId13"/>
    <p:sldId id="270" r:id="rId14"/>
    <p:sldId id="282" r:id="rId15"/>
    <p:sldId id="266" r:id="rId16"/>
    <p:sldId id="267" r:id="rId17"/>
    <p:sldId id="271" r:id="rId18"/>
    <p:sldId id="269" r:id="rId19"/>
    <p:sldId id="268" r:id="rId20"/>
    <p:sldId id="272" r:id="rId21"/>
    <p:sldId id="273" r:id="rId22"/>
    <p:sldId id="275" r:id="rId23"/>
    <p:sldId id="276" r:id="rId24"/>
    <p:sldId id="277" r:id="rId25"/>
    <p:sldId id="27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33CC"/>
    <a:srgbClr val="0000FF"/>
    <a:srgbClr val="33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78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Relationship Id="rId4" Type="http://schemas.openxmlformats.org/officeDocument/2006/relationships/image" Target="../media/image10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1.jpeg"/><Relationship Id="rId1" Type="http://schemas.openxmlformats.org/officeDocument/2006/relationships/image" Target="../media/image81.jpeg"/><Relationship Id="rId4" Type="http://schemas.openxmlformats.org/officeDocument/2006/relationships/image" Target="../media/image1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35FCF6-A8BA-46F8-AAE3-C6451F746390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B74D50-B11B-4003-B1BC-5B130D39CAA8}">
      <dgm:prSet custT="1"/>
      <dgm:spPr/>
      <dgm:t>
        <a:bodyPr/>
        <a:lstStyle/>
        <a:p>
          <a:pPr rtl="0"/>
          <a:r>
            <a:rPr lang="ru-RU" sz="2400" b="1" dirty="0" smtClean="0">
              <a:latin typeface="Arial" pitchFamily="34" charset="0"/>
              <a:cs typeface="Arial" pitchFamily="34" charset="0"/>
            </a:rPr>
            <a:t>Необходимые умения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7F46B43E-5F0F-4D63-B506-278DC9A2CD7D}" type="parTrans" cxnId="{9B38A05A-E7CA-46CA-ACB9-47AA63AD34EC}">
      <dgm:prSet/>
      <dgm:spPr/>
      <dgm:t>
        <a:bodyPr/>
        <a:lstStyle/>
        <a:p>
          <a:endParaRPr lang="ru-RU"/>
        </a:p>
      </dgm:t>
    </dgm:pt>
    <dgm:pt modelId="{EFA0FD99-C036-422A-B3B4-ED696729885B}" type="sibTrans" cxnId="{9B38A05A-E7CA-46CA-ACB9-47AA63AD34EC}">
      <dgm:prSet/>
      <dgm:spPr/>
      <dgm:t>
        <a:bodyPr/>
        <a:lstStyle/>
        <a:p>
          <a:endParaRPr lang="ru-RU"/>
        </a:p>
      </dgm:t>
    </dgm:pt>
    <dgm:pt modelId="{73F9CA56-EDF0-4699-8A43-1E95DBE3E770}">
      <dgm:prSet custT="1"/>
      <dgm:spPr/>
      <dgm:t>
        <a:bodyPr/>
        <a:lstStyle/>
        <a:p>
          <a:pPr rtl="0"/>
          <a:r>
            <a:rPr lang="ru-RU" sz="2400" b="1" dirty="0" smtClean="0">
              <a:latin typeface="Arial" pitchFamily="34" charset="0"/>
              <a:cs typeface="Arial" pitchFamily="34" charset="0"/>
            </a:rPr>
            <a:t>Трудовые действия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8A5CFE46-FAC7-46AF-AECB-2C70EB4630CE}" type="parTrans" cxnId="{03C5EB67-09F9-4FAD-9319-C3F37BF003B4}">
      <dgm:prSet/>
      <dgm:spPr/>
      <dgm:t>
        <a:bodyPr/>
        <a:lstStyle/>
        <a:p>
          <a:endParaRPr lang="ru-RU"/>
        </a:p>
      </dgm:t>
    </dgm:pt>
    <dgm:pt modelId="{999C63B1-2CF8-4590-A0C1-FA460A8EC8F2}" type="sibTrans" cxnId="{03C5EB67-09F9-4FAD-9319-C3F37BF003B4}">
      <dgm:prSet/>
      <dgm:spPr/>
      <dgm:t>
        <a:bodyPr/>
        <a:lstStyle/>
        <a:p>
          <a:endParaRPr lang="ru-RU"/>
        </a:p>
      </dgm:t>
    </dgm:pt>
    <dgm:pt modelId="{787EF5F8-D1C0-4D0C-B37A-299AAF3FF065}">
      <dgm:prSet custT="1"/>
      <dgm:spPr/>
      <dgm:t>
        <a:bodyPr/>
        <a:lstStyle/>
        <a:p>
          <a:pPr rtl="0"/>
          <a:r>
            <a:rPr lang="ru-RU" sz="2400" b="1" dirty="0" smtClean="0">
              <a:latin typeface="Arial" pitchFamily="34" charset="0"/>
              <a:cs typeface="Arial" pitchFamily="34" charset="0"/>
            </a:rPr>
            <a:t>Необходимые знания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CB362A3B-AE0C-4606-BC15-FFB4CBCD1636}" type="parTrans" cxnId="{612D168C-43AE-4887-93D7-473D4DA48052}">
      <dgm:prSet/>
      <dgm:spPr/>
      <dgm:t>
        <a:bodyPr/>
        <a:lstStyle/>
        <a:p>
          <a:endParaRPr lang="ru-RU"/>
        </a:p>
      </dgm:t>
    </dgm:pt>
    <dgm:pt modelId="{47102B22-7475-49D6-912E-4F556B567EAD}" type="sibTrans" cxnId="{612D168C-43AE-4887-93D7-473D4DA48052}">
      <dgm:prSet/>
      <dgm:spPr/>
      <dgm:t>
        <a:bodyPr/>
        <a:lstStyle/>
        <a:p>
          <a:endParaRPr lang="ru-RU"/>
        </a:p>
      </dgm:t>
    </dgm:pt>
    <dgm:pt modelId="{0BFC6290-3885-4BCC-8464-389DCE60B1E8}">
      <dgm:prSet custT="1"/>
      <dgm:spPr/>
      <dgm:t>
        <a:bodyPr/>
        <a:lstStyle/>
        <a:p>
          <a:pPr rtl="0"/>
          <a:r>
            <a:rPr lang="ru-RU" sz="2400" b="1" dirty="0" smtClean="0">
              <a:latin typeface="Arial" pitchFamily="34" charset="0"/>
              <a:cs typeface="Arial" pitchFamily="34" charset="0"/>
            </a:rPr>
            <a:t>Другие характеристики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F646962F-63D5-4DF4-B6A2-7145EA75A611}" type="parTrans" cxnId="{EF606B2B-A731-4D01-B5F2-6378CD8FC14F}">
      <dgm:prSet/>
      <dgm:spPr/>
      <dgm:t>
        <a:bodyPr/>
        <a:lstStyle/>
        <a:p>
          <a:endParaRPr lang="ru-RU"/>
        </a:p>
      </dgm:t>
    </dgm:pt>
    <dgm:pt modelId="{DF362A1D-EC17-4E1B-ACE3-16061F6EABB6}" type="sibTrans" cxnId="{EF606B2B-A731-4D01-B5F2-6378CD8FC14F}">
      <dgm:prSet/>
      <dgm:spPr/>
      <dgm:t>
        <a:bodyPr/>
        <a:lstStyle/>
        <a:p>
          <a:endParaRPr lang="ru-RU"/>
        </a:p>
      </dgm:t>
    </dgm:pt>
    <dgm:pt modelId="{3C4C80D4-45B2-4CC9-A179-2CF98CEE5F34}" type="pres">
      <dgm:prSet presAssocID="{3135FCF6-A8BA-46F8-AAE3-C6451F74639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A8903B-8B17-402B-AEB5-EE139DD68DBF}" type="pres">
      <dgm:prSet presAssocID="{73F9CA56-EDF0-4699-8A43-1E95DBE3E770}" presName="composite" presStyleCnt="0"/>
      <dgm:spPr/>
    </dgm:pt>
    <dgm:pt modelId="{51CC2D12-EB3B-4FE6-952F-C5D52F5AAA45}" type="pres">
      <dgm:prSet presAssocID="{73F9CA56-EDF0-4699-8A43-1E95DBE3E770}" presName="imgShp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737C4B21-60AD-4E62-A161-E5FB540F6160}" type="pres">
      <dgm:prSet presAssocID="{73F9CA56-EDF0-4699-8A43-1E95DBE3E770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E3441-356D-4E5C-BDD8-F2526DCBA3A1}" type="pres">
      <dgm:prSet presAssocID="{999C63B1-2CF8-4590-A0C1-FA460A8EC8F2}" presName="spacing" presStyleCnt="0"/>
      <dgm:spPr/>
    </dgm:pt>
    <dgm:pt modelId="{6E350E1D-1D99-4D7E-972A-4A06A0656111}" type="pres">
      <dgm:prSet presAssocID="{A6B74D50-B11B-4003-B1BC-5B130D39CAA8}" presName="composite" presStyleCnt="0"/>
      <dgm:spPr/>
    </dgm:pt>
    <dgm:pt modelId="{51D8A8FB-C53A-417D-8284-01F35E520AD4}" type="pres">
      <dgm:prSet presAssocID="{A6B74D50-B11B-4003-B1BC-5B130D39CAA8}" presName="imgShp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</dgm:pt>
    <dgm:pt modelId="{65FA1049-0712-40DC-92D4-39EB6542D247}" type="pres">
      <dgm:prSet presAssocID="{A6B74D50-B11B-4003-B1BC-5B130D39CAA8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911420-CC85-431B-9DE0-F7349CE73C6A}" type="pres">
      <dgm:prSet presAssocID="{EFA0FD99-C036-422A-B3B4-ED696729885B}" presName="spacing" presStyleCnt="0"/>
      <dgm:spPr/>
    </dgm:pt>
    <dgm:pt modelId="{B538F6EC-1235-4786-8E07-8EC64FE89034}" type="pres">
      <dgm:prSet presAssocID="{787EF5F8-D1C0-4D0C-B37A-299AAF3FF065}" presName="composite" presStyleCnt="0"/>
      <dgm:spPr/>
    </dgm:pt>
    <dgm:pt modelId="{3ECE76DB-23CE-41D2-8449-7B80C2242010}" type="pres">
      <dgm:prSet presAssocID="{787EF5F8-D1C0-4D0C-B37A-299AAF3FF065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</dgm:pt>
    <dgm:pt modelId="{80D52CDB-E023-4414-98C1-553999626632}" type="pres">
      <dgm:prSet presAssocID="{787EF5F8-D1C0-4D0C-B37A-299AAF3FF065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25DAA-62E8-4768-B509-40181F62BBBB}" type="pres">
      <dgm:prSet presAssocID="{47102B22-7475-49D6-912E-4F556B567EAD}" presName="spacing" presStyleCnt="0"/>
      <dgm:spPr/>
    </dgm:pt>
    <dgm:pt modelId="{AF5E12BA-E024-4664-99B9-9F0AB3FBEE20}" type="pres">
      <dgm:prSet presAssocID="{0BFC6290-3885-4BCC-8464-389DCE60B1E8}" presName="composite" presStyleCnt="0"/>
      <dgm:spPr/>
    </dgm:pt>
    <dgm:pt modelId="{3D52853F-924B-4F2E-B3B1-CCE93FF5B3D2}" type="pres">
      <dgm:prSet presAssocID="{0BFC6290-3885-4BCC-8464-389DCE60B1E8}" presName="imgShp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29000" r="-29000"/>
          </a:stretch>
        </a:blipFill>
      </dgm:spPr>
    </dgm:pt>
    <dgm:pt modelId="{634CD53B-65FB-4DAF-97DB-798E3890CD77}" type="pres">
      <dgm:prSet presAssocID="{0BFC6290-3885-4BCC-8464-389DCE60B1E8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5969AD-3B30-4C55-BB09-3CC903A98085}" type="presOf" srcId="{3135FCF6-A8BA-46F8-AAE3-C6451F746390}" destId="{3C4C80D4-45B2-4CC9-A179-2CF98CEE5F34}" srcOrd="0" destOrd="0" presId="urn:microsoft.com/office/officeart/2005/8/layout/vList3#1"/>
    <dgm:cxn modelId="{01FBBF45-1482-4FBC-9BF5-26D7B424D4CF}" type="presOf" srcId="{73F9CA56-EDF0-4699-8A43-1E95DBE3E770}" destId="{737C4B21-60AD-4E62-A161-E5FB540F6160}" srcOrd="0" destOrd="0" presId="urn:microsoft.com/office/officeart/2005/8/layout/vList3#1"/>
    <dgm:cxn modelId="{3C7F7CFE-5B1D-43FD-87ED-1A6AA19555AA}" type="presOf" srcId="{787EF5F8-D1C0-4D0C-B37A-299AAF3FF065}" destId="{80D52CDB-E023-4414-98C1-553999626632}" srcOrd="0" destOrd="0" presId="urn:microsoft.com/office/officeart/2005/8/layout/vList3#1"/>
    <dgm:cxn modelId="{5EF375B2-5172-4AB1-99E8-E27DED3D0463}" type="presOf" srcId="{A6B74D50-B11B-4003-B1BC-5B130D39CAA8}" destId="{65FA1049-0712-40DC-92D4-39EB6542D247}" srcOrd="0" destOrd="0" presId="urn:microsoft.com/office/officeart/2005/8/layout/vList3#1"/>
    <dgm:cxn modelId="{612D168C-43AE-4887-93D7-473D4DA48052}" srcId="{3135FCF6-A8BA-46F8-AAE3-C6451F746390}" destId="{787EF5F8-D1C0-4D0C-B37A-299AAF3FF065}" srcOrd="2" destOrd="0" parTransId="{CB362A3B-AE0C-4606-BC15-FFB4CBCD1636}" sibTransId="{47102B22-7475-49D6-912E-4F556B567EAD}"/>
    <dgm:cxn modelId="{9B38A05A-E7CA-46CA-ACB9-47AA63AD34EC}" srcId="{3135FCF6-A8BA-46F8-AAE3-C6451F746390}" destId="{A6B74D50-B11B-4003-B1BC-5B130D39CAA8}" srcOrd="1" destOrd="0" parTransId="{7F46B43E-5F0F-4D63-B506-278DC9A2CD7D}" sibTransId="{EFA0FD99-C036-422A-B3B4-ED696729885B}"/>
    <dgm:cxn modelId="{89067EBA-C113-42D4-9480-BE4CCC23E488}" type="presOf" srcId="{0BFC6290-3885-4BCC-8464-389DCE60B1E8}" destId="{634CD53B-65FB-4DAF-97DB-798E3890CD77}" srcOrd="0" destOrd="0" presId="urn:microsoft.com/office/officeart/2005/8/layout/vList3#1"/>
    <dgm:cxn modelId="{03C5EB67-09F9-4FAD-9319-C3F37BF003B4}" srcId="{3135FCF6-A8BA-46F8-AAE3-C6451F746390}" destId="{73F9CA56-EDF0-4699-8A43-1E95DBE3E770}" srcOrd="0" destOrd="0" parTransId="{8A5CFE46-FAC7-46AF-AECB-2C70EB4630CE}" sibTransId="{999C63B1-2CF8-4590-A0C1-FA460A8EC8F2}"/>
    <dgm:cxn modelId="{EF606B2B-A731-4D01-B5F2-6378CD8FC14F}" srcId="{3135FCF6-A8BA-46F8-AAE3-C6451F746390}" destId="{0BFC6290-3885-4BCC-8464-389DCE60B1E8}" srcOrd="3" destOrd="0" parTransId="{F646962F-63D5-4DF4-B6A2-7145EA75A611}" sibTransId="{DF362A1D-EC17-4E1B-ACE3-16061F6EABB6}"/>
    <dgm:cxn modelId="{C6C74076-57FE-41F4-81F9-1271FB44D414}" type="presParOf" srcId="{3C4C80D4-45B2-4CC9-A179-2CF98CEE5F34}" destId="{55A8903B-8B17-402B-AEB5-EE139DD68DBF}" srcOrd="0" destOrd="0" presId="urn:microsoft.com/office/officeart/2005/8/layout/vList3#1"/>
    <dgm:cxn modelId="{DB218DF5-0AB9-4D87-82AD-0B5CCCFA9205}" type="presParOf" srcId="{55A8903B-8B17-402B-AEB5-EE139DD68DBF}" destId="{51CC2D12-EB3B-4FE6-952F-C5D52F5AAA45}" srcOrd="0" destOrd="0" presId="urn:microsoft.com/office/officeart/2005/8/layout/vList3#1"/>
    <dgm:cxn modelId="{1DA5BE1A-4231-456A-84B8-97070B51A350}" type="presParOf" srcId="{55A8903B-8B17-402B-AEB5-EE139DD68DBF}" destId="{737C4B21-60AD-4E62-A161-E5FB540F6160}" srcOrd="1" destOrd="0" presId="urn:microsoft.com/office/officeart/2005/8/layout/vList3#1"/>
    <dgm:cxn modelId="{5189EC2D-2D42-4021-BB07-0DDB81CCE6FD}" type="presParOf" srcId="{3C4C80D4-45B2-4CC9-A179-2CF98CEE5F34}" destId="{E59E3441-356D-4E5C-BDD8-F2526DCBA3A1}" srcOrd="1" destOrd="0" presId="urn:microsoft.com/office/officeart/2005/8/layout/vList3#1"/>
    <dgm:cxn modelId="{B8D22831-FD2A-48F2-A332-1A1259C5F77E}" type="presParOf" srcId="{3C4C80D4-45B2-4CC9-A179-2CF98CEE5F34}" destId="{6E350E1D-1D99-4D7E-972A-4A06A0656111}" srcOrd="2" destOrd="0" presId="urn:microsoft.com/office/officeart/2005/8/layout/vList3#1"/>
    <dgm:cxn modelId="{0ED01DB1-30C8-4A20-BAE1-A512D7BA632F}" type="presParOf" srcId="{6E350E1D-1D99-4D7E-972A-4A06A0656111}" destId="{51D8A8FB-C53A-417D-8284-01F35E520AD4}" srcOrd="0" destOrd="0" presId="urn:microsoft.com/office/officeart/2005/8/layout/vList3#1"/>
    <dgm:cxn modelId="{58E43E17-FA1A-4E00-BE5D-DE81120C0D97}" type="presParOf" srcId="{6E350E1D-1D99-4D7E-972A-4A06A0656111}" destId="{65FA1049-0712-40DC-92D4-39EB6542D247}" srcOrd="1" destOrd="0" presId="urn:microsoft.com/office/officeart/2005/8/layout/vList3#1"/>
    <dgm:cxn modelId="{97F76394-DF09-4D03-9D12-4605F58973A9}" type="presParOf" srcId="{3C4C80D4-45B2-4CC9-A179-2CF98CEE5F34}" destId="{47911420-CC85-431B-9DE0-F7349CE73C6A}" srcOrd="3" destOrd="0" presId="urn:microsoft.com/office/officeart/2005/8/layout/vList3#1"/>
    <dgm:cxn modelId="{BBBE9645-C285-4E21-90D9-455DCFA4FD83}" type="presParOf" srcId="{3C4C80D4-45B2-4CC9-A179-2CF98CEE5F34}" destId="{B538F6EC-1235-4786-8E07-8EC64FE89034}" srcOrd="4" destOrd="0" presId="urn:microsoft.com/office/officeart/2005/8/layout/vList3#1"/>
    <dgm:cxn modelId="{318DC5E6-0C39-4FA0-B3D4-48616FB3FE9A}" type="presParOf" srcId="{B538F6EC-1235-4786-8E07-8EC64FE89034}" destId="{3ECE76DB-23CE-41D2-8449-7B80C2242010}" srcOrd="0" destOrd="0" presId="urn:microsoft.com/office/officeart/2005/8/layout/vList3#1"/>
    <dgm:cxn modelId="{5149E7D1-19CC-45F9-9127-51BD397E4459}" type="presParOf" srcId="{B538F6EC-1235-4786-8E07-8EC64FE89034}" destId="{80D52CDB-E023-4414-98C1-553999626632}" srcOrd="1" destOrd="0" presId="urn:microsoft.com/office/officeart/2005/8/layout/vList3#1"/>
    <dgm:cxn modelId="{65EFAF8F-0993-4A80-8FBA-3CE639B1E103}" type="presParOf" srcId="{3C4C80D4-45B2-4CC9-A179-2CF98CEE5F34}" destId="{E8325DAA-62E8-4768-B509-40181F62BBBB}" srcOrd="5" destOrd="0" presId="urn:microsoft.com/office/officeart/2005/8/layout/vList3#1"/>
    <dgm:cxn modelId="{E1706159-3653-4DD9-87DD-A7A32DF81B04}" type="presParOf" srcId="{3C4C80D4-45B2-4CC9-A179-2CF98CEE5F34}" destId="{AF5E12BA-E024-4664-99B9-9F0AB3FBEE20}" srcOrd="6" destOrd="0" presId="urn:microsoft.com/office/officeart/2005/8/layout/vList3#1"/>
    <dgm:cxn modelId="{9956853A-29EE-4668-9071-23509DB84CF9}" type="presParOf" srcId="{AF5E12BA-E024-4664-99B9-9F0AB3FBEE20}" destId="{3D52853F-924B-4F2E-B3B1-CCE93FF5B3D2}" srcOrd="0" destOrd="0" presId="urn:microsoft.com/office/officeart/2005/8/layout/vList3#1"/>
    <dgm:cxn modelId="{DFEDA709-179B-405D-B4FE-E6E4E09B337E}" type="presParOf" srcId="{AF5E12BA-E024-4664-99B9-9F0AB3FBEE20}" destId="{634CD53B-65FB-4DAF-97DB-798E3890CD77}" srcOrd="1" destOrd="0" presId="urn:microsoft.com/office/officeart/2005/8/layout/vList3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7C4B21-60AD-4E62-A161-E5FB540F6160}">
      <dsp:nvSpPr>
        <dsp:cNvPr id="0" name=""/>
        <dsp:cNvSpPr/>
      </dsp:nvSpPr>
      <dsp:spPr>
        <a:xfrm rot="10800000">
          <a:off x="1321158" y="1435"/>
          <a:ext cx="4501220" cy="74956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539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Трудовые действия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 rot="10800000">
        <a:off x="1508550" y="1435"/>
        <a:ext cx="4313828" cy="749569"/>
      </dsp:txXfrm>
    </dsp:sp>
    <dsp:sp modelId="{51CC2D12-EB3B-4FE6-952F-C5D52F5AAA45}">
      <dsp:nvSpPr>
        <dsp:cNvPr id="0" name=""/>
        <dsp:cNvSpPr/>
      </dsp:nvSpPr>
      <dsp:spPr>
        <a:xfrm>
          <a:off x="946373" y="1435"/>
          <a:ext cx="749569" cy="74956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FA1049-0712-40DC-92D4-39EB6542D247}">
      <dsp:nvSpPr>
        <dsp:cNvPr id="0" name=""/>
        <dsp:cNvSpPr/>
      </dsp:nvSpPr>
      <dsp:spPr>
        <a:xfrm rot="10800000">
          <a:off x="1321158" y="974758"/>
          <a:ext cx="4501220" cy="74956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539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Необходимые умения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 rot="10800000">
        <a:off x="1508550" y="974758"/>
        <a:ext cx="4313828" cy="749569"/>
      </dsp:txXfrm>
    </dsp:sp>
    <dsp:sp modelId="{51D8A8FB-C53A-417D-8284-01F35E520AD4}">
      <dsp:nvSpPr>
        <dsp:cNvPr id="0" name=""/>
        <dsp:cNvSpPr/>
      </dsp:nvSpPr>
      <dsp:spPr>
        <a:xfrm>
          <a:off x="946373" y="974758"/>
          <a:ext cx="749569" cy="749569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D52CDB-E023-4414-98C1-553999626632}">
      <dsp:nvSpPr>
        <dsp:cNvPr id="0" name=""/>
        <dsp:cNvSpPr/>
      </dsp:nvSpPr>
      <dsp:spPr>
        <a:xfrm rot="10800000">
          <a:off x="1321158" y="1948080"/>
          <a:ext cx="4501220" cy="74956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539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Необходимые знания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 rot="10800000">
        <a:off x="1508550" y="1948080"/>
        <a:ext cx="4313828" cy="749569"/>
      </dsp:txXfrm>
    </dsp:sp>
    <dsp:sp modelId="{3ECE76DB-23CE-41D2-8449-7B80C2242010}">
      <dsp:nvSpPr>
        <dsp:cNvPr id="0" name=""/>
        <dsp:cNvSpPr/>
      </dsp:nvSpPr>
      <dsp:spPr>
        <a:xfrm>
          <a:off x="946373" y="1948080"/>
          <a:ext cx="749569" cy="74956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4CD53B-65FB-4DAF-97DB-798E3890CD77}">
      <dsp:nvSpPr>
        <dsp:cNvPr id="0" name=""/>
        <dsp:cNvSpPr/>
      </dsp:nvSpPr>
      <dsp:spPr>
        <a:xfrm rot="10800000">
          <a:off x="1321158" y="2921402"/>
          <a:ext cx="4501220" cy="74956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539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Другие характеристики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 rot="10800000">
        <a:off x="1508550" y="2921402"/>
        <a:ext cx="4313828" cy="749569"/>
      </dsp:txXfrm>
    </dsp:sp>
    <dsp:sp modelId="{3D52853F-924B-4F2E-B3B1-CCE93FF5B3D2}">
      <dsp:nvSpPr>
        <dsp:cNvPr id="0" name=""/>
        <dsp:cNvSpPr/>
      </dsp:nvSpPr>
      <dsp:spPr>
        <a:xfrm>
          <a:off x="946373" y="2921402"/>
          <a:ext cx="749569" cy="749569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9000" r="-2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EE6C-D3DE-40A1-8F62-0332AA882A2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3B81-1FEB-4010-BC81-D4D5BABE1D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6565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EE6C-D3DE-40A1-8F62-0332AA882A2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3B81-1FEB-4010-BC81-D4D5BABE1D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2170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EE6C-D3DE-40A1-8F62-0332AA882A2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3B81-1FEB-4010-BC81-D4D5BABE1D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095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EE6C-D3DE-40A1-8F62-0332AA882A2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3B81-1FEB-4010-BC81-D4D5BABE1D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EE6C-D3DE-40A1-8F62-0332AA882A2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3B81-1FEB-4010-BC81-D4D5BABE1D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689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EE6C-D3DE-40A1-8F62-0332AA882A2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3B81-1FEB-4010-BC81-D4D5BABE1D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081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EE6C-D3DE-40A1-8F62-0332AA882A2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3B81-1FEB-4010-BC81-D4D5BABE1D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4084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EE6C-D3DE-40A1-8F62-0332AA882A2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3B81-1FEB-4010-BC81-D4D5BABE1D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543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EE6C-D3DE-40A1-8F62-0332AA882A2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3B81-1FEB-4010-BC81-D4D5BABE1D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118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EE6C-D3DE-40A1-8F62-0332AA882A2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3B81-1FEB-4010-BC81-D4D5BABE1D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5606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EE6C-D3DE-40A1-8F62-0332AA882A2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3B81-1FEB-4010-BC81-D4D5BABE1D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7878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8EE6C-D3DE-40A1-8F62-0332AA882A2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53B81-1FEB-4010-BC81-D4D5BABE1D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7405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ПРОФЕССИОНАЛЬНЫЙ СТАНДАРТ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366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640871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Функции профессионального стандарта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педагога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276872"/>
            <a:ext cx="7344816" cy="3849291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преодолеть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технократический подход в оценке труда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педагога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обеспечить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координированный рост свободы и ответственности педагога за результаты своего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труда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мотивировать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педагога на постоянное повышение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квалификации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6707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Стандарт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педагога определяет вид профессиональной деятельности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72816"/>
            <a:ext cx="7992888" cy="432048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дошкольное образование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начальное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общее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образование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основное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общее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образование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среднее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общее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образование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marL="0" indent="0" algn="r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Основная цель профессиональной деятельности -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оказание образовательных услуг по основным общеобразовательным программам образовательными организациями (организациями, осуществляющими обучение)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5299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Обобщенные трудовые функции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с одним скругленным углом 3"/>
          <p:cNvSpPr/>
          <p:nvPr/>
        </p:nvSpPr>
        <p:spPr>
          <a:xfrm>
            <a:off x="755576" y="1340768"/>
            <a:ext cx="2520280" cy="4176464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1. Педагогическая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деятельность по проектированию и реализации образовательного процесса в образовательных организациях дошкольного, начального общего, основного общего, среднего общего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образования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1772816"/>
            <a:ext cx="468052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Общепедагогическая функция. Обучение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22076" y="3140968"/>
            <a:ext cx="468052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Воспитательная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деятельность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22076" y="4413060"/>
            <a:ext cx="468052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Развивающая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деятельность</a:t>
            </a:r>
          </a:p>
        </p:txBody>
      </p:sp>
    </p:spTree>
    <p:extLst>
      <p:ext uri="{BB962C8B-B14F-4D97-AF65-F5344CB8AC3E}">
        <p14:creationId xmlns="" xmlns:p14="http://schemas.microsoft.com/office/powerpoint/2010/main" val="197208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Обобщенные трудовые функции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с одним скругленным углом 3"/>
          <p:cNvSpPr/>
          <p:nvPr/>
        </p:nvSpPr>
        <p:spPr>
          <a:xfrm>
            <a:off x="755576" y="1340768"/>
            <a:ext cx="2520280" cy="4176464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2. Педагогическая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деятельность по проектированию и реализации основных общеобразовательных программ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18946" y="1340768"/>
            <a:ext cx="4680520" cy="7694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Педагогическая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деятельность по реализации программ дошкольного образования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32661" y="4221088"/>
            <a:ext cx="4666805" cy="8423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Модуль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"Предметное обучение. Математика"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32661" y="5229200"/>
            <a:ext cx="4650572" cy="8423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Модуль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"Предметное обучение. Русский язык"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748893" y="3284984"/>
            <a:ext cx="4664287" cy="7703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Педагогическая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деятельность по реализации программ основного и среднего общего образования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32661" y="2348880"/>
            <a:ext cx="4666805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Педагогическая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деятельность по реализации программ начального общего образования </a:t>
            </a:r>
          </a:p>
        </p:txBody>
      </p:sp>
    </p:spTree>
    <p:extLst>
      <p:ext uri="{BB962C8B-B14F-4D97-AF65-F5344CB8AC3E}">
        <p14:creationId xmlns="" xmlns:p14="http://schemas.microsoft.com/office/powerpoint/2010/main" val="164053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Педагог-воспитатель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501122" cy="5286412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 smtClean="0"/>
              <a:t>Выполняет  свою профессиональную деятельность в соответствии с ФГОС</a:t>
            </a:r>
          </a:p>
          <a:p>
            <a:r>
              <a:rPr lang="ru-RU" sz="2600" dirty="0" smtClean="0"/>
              <a:t>Принимает участие в разработке образовательной программы, программы развития ДОУ, создание в нём комфортной и безопасной среды, работает над их реализацией</a:t>
            </a:r>
          </a:p>
          <a:p>
            <a:r>
              <a:rPr lang="ru-RU" sz="2600" dirty="0" smtClean="0"/>
              <a:t>Занимается планированием и проведением учебных занятий с последующим анализом эффективности выбранных подходов</a:t>
            </a:r>
          </a:p>
          <a:p>
            <a:r>
              <a:rPr lang="ru-RU" sz="2600" dirty="0" smtClean="0"/>
              <a:t>Организует и анализирует успехи воспитанников за отчётный период и по окончанию дошкольного обучения</a:t>
            </a:r>
          </a:p>
          <a:p>
            <a:r>
              <a:rPr lang="ru-RU" sz="2600" dirty="0" smtClean="0"/>
              <a:t>Способствует формированию у детей навыка учиться, мотивирует их к этому, даёт адекватную оценку знаниям согласно выбранным методам контроля</a:t>
            </a:r>
          </a:p>
          <a:p>
            <a:endParaRPr lang="ru-RU" sz="26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968552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Стандартом закладывается в образовательную систему идея саморазвития педагога, его общая и психологическая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грамотность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5" name="Picture 3" descr="E:\картинки\35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852936"/>
            <a:ext cx="5345441" cy="2693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3078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99898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Что важно понимать и донести до педагогов?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E:\картинки\56974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88840"/>
            <a:ext cx="5003398" cy="33382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32717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63408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 3.2. Профессионального стандарта определяет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484784"/>
            <a:ext cx="7272808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требования к образованию и обучению </a:t>
            </a:r>
            <a:endParaRPr lang="ru-RU" sz="20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высшее профессиональное </a:t>
            </a:r>
          </a:p>
          <a:p>
            <a:pPr marL="0" indent="0" algn="r"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образование или среднее  </a:t>
            </a:r>
          </a:p>
          <a:p>
            <a:pPr marL="0" indent="0" algn="r">
              <a:buNone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профессиональное образование </a:t>
            </a:r>
          </a:p>
          <a:p>
            <a:pPr marL="0" indent="0">
              <a:buNone/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требования к опыту работу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 предъявляются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122" name="Picture 2" descr="E:\картинки\воспитательница%20с%20мальчиком_куклы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162" y="4149080"/>
            <a:ext cx="2610580" cy="17281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E:\картинки\86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32856"/>
            <a:ext cx="2520280" cy="16791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4431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 3.2. Профессионального стандарта определяет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772816"/>
            <a:ext cx="7211144" cy="4525963"/>
          </a:xfrm>
        </p:spPr>
        <p:txBody>
          <a:bodyPr>
            <a:normAutofit/>
          </a:bodyPr>
          <a:lstStyle/>
          <a:p>
            <a:pPr marL="0" indent="0" algn="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особые условия допуска к работе </a:t>
            </a:r>
          </a:p>
          <a:p>
            <a:pPr>
              <a:spcBef>
                <a:spcPts val="0"/>
              </a:spcBef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К педагогической деятельности не допускаются лица: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лишенные права заниматься педагогической деятельностью в соответствии с вступившим в законную силу приговором суда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имеющие или имевшие судимость за преступления, состав и виды которых установлены законодательством РФ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признанные недееспособными в установленном федеральным законом порядке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имеющие заболевания, предусмотренные установленным перечнем</a:t>
            </a:r>
          </a:p>
        </p:txBody>
      </p:sp>
      <p:pic>
        <p:nvPicPr>
          <p:cNvPr id="6146" name="Picture 2" descr="E:\картинки\92320224_2564540_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263" y="1124744"/>
            <a:ext cx="2298752" cy="16917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8428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8012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 3.2.1.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Педагогическая деятельность по реализации программ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дошкольного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образования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="" xmlns:p14="http://schemas.microsoft.com/office/powerpoint/2010/main" val="2772452323"/>
              </p:ext>
            </p:extLst>
          </p:nvPr>
        </p:nvGraphicFramePr>
        <p:xfrm>
          <a:off x="971600" y="1844824"/>
          <a:ext cx="6768752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97326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72560" cy="18573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Профессиональный стандарт- </a:t>
            </a:r>
            <a:r>
              <a:rPr lang="ru-RU" sz="3100" dirty="0" smtClean="0"/>
              <a:t>характеристика знаний,  умений и навыков для специалиста, работающего с детьми</a:t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Документ</a:t>
            </a:r>
          </a:p>
          <a:p>
            <a:r>
              <a:rPr lang="ru-RU" sz="2800" dirty="0" smtClean="0"/>
              <a:t>Регламентирует трудовые отношения и требования к специалистам</a:t>
            </a:r>
          </a:p>
          <a:p>
            <a:r>
              <a:rPr lang="ru-RU" sz="2800" dirty="0" smtClean="0"/>
              <a:t>Является основой для проведения кадровой политики в ДОУ, повышения квалификации, присвоения знаний и квалификации педагогам</a:t>
            </a:r>
          </a:p>
          <a:p>
            <a:r>
              <a:rPr lang="ru-RU" sz="2800" dirty="0" smtClean="0"/>
              <a:t>Способствует реформированию системы образования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Трудовые действия 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96752"/>
            <a:ext cx="8013576" cy="4392488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Участие в разработке основной общеобразовательной программы образовательной организации в соответствии с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ФГОС ДО</a:t>
            </a:r>
          </a:p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Участие в создании безопасной и психологически комфортной образовательной среды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ОО</a:t>
            </a:r>
          </a:p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Планирование и реализация образовательной работы в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группе</a:t>
            </a:r>
          </a:p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Организация и проведение педагогического мониторинга освоения детьми образовательной программы и анализ образовательной работы в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группе</a:t>
            </a:r>
          </a:p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Участие в планировании и корректировке образовательных задач (совместно с психологом и другими специалистами) по результатам мониторинга </a:t>
            </a:r>
            <a:endParaRPr lang="ru-RU" sz="16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Реализация педагогических рекомендаций специалистов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работе с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детьми с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особыми образовательными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потребностями</a:t>
            </a:r>
          </a:p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Развитие профессионально значимых компетенций, необходимых для решения образовательных задач развития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детей</a:t>
            </a:r>
          </a:p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Формирование психологической готовности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детей к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школьному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обучению</a:t>
            </a:r>
          </a:p>
        </p:txBody>
      </p:sp>
    </p:spTree>
    <p:extLst>
      <p:ext uri="{BB962C8B-B14F-4D97-AF65-F5344CB8AC3E}">
        <p14:creationId xmlns="" xmlns:p14="http://schemas.microsoft.com/office/powerpoint/2010/main" val="86058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Трудовые действия (продолжение)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00200"/>
            <a:ext cx="7992888" cy="4525963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Создание позитивного психологического климата в группе и условий для доброжелательных отношений между детьми, в том числе принадлежащими к разным национально-культурным, религиозным общностям и социальным слоям, а также с различными возможностями здоровья</a:t>
            </a:r>
          </a:p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различных видов детской деятельности, создание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широких возможностей для развития свободной игры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детей</a:t>
            </a:r>
          </a:p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Организация конструктивного взаимодействия детей в разных видах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деятельности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Поддержка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детской инициативы и самостоятельности в разных видах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деятельности</a:t>
            </a:r>
          </a:p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Организация образовательного процесса на основе непосредственного общения с каждым ребенком с учетом его особых образовательных потребностей</a:t>
            </a:r>
          </a:p>
        </p:txBody>
      </p:sp>
    </p:spTree>
    <p:extLst>
      <p:ext uri="{BB962C8B-B14F-4D97-AF65-F5344CB8AC3E}">
        <p14:creationId xmlns="" xmlns:p14="http://schemas.microsoft.com/office/powerpoint/2010/main" val="358490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6409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Необходимые умения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00200"/>
            <a:ext cx="7632848" cy="4525963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Организовывать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разные виды детской деятельности</a:t>
            </a:r>
          </a:p>
          <a:p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Применять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различные методы 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физического, познавательного и личностного развития детей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соответствии с образовательной программой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организации</a:t>
            </a:r>
          </a:p>
          <a:p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Использовать методы и средства анализа психолого-педагогического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мониторинга</a:t>
            </a:r>
          </a:p>
          <a:p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Владеть всеми видами развивающих деятельностей дошкольника (игровой, продуктивной, познавательно-исследовательской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Выстраивать партнерское взаимодействие с родителями </a:t>
            </a:r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Владеть ИКТ-компетентностями, необходимыми и достаточными для планирования, реализации и оценки образовательной работы с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детьми</a:t>
            </a:r>
          </a:p>
          <a:p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068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9695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Необходимые знания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00808"/>
            <a:ext cx="7560840" cy="427707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Основы дошкольной педагогики</a:t>
            </a:r>
          </a:p>
          <a:p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Специфика 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дошкольного образования и особенностей организации работы с детьми раннего и дошкольного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возраста</a:t>
            </a:r>
          </a:p>
          <a:p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Общие закономерности развития ребенка в раннем и дошкольном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возрасте</a:t>
            </a:r>
          </a:p>
          <a:p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Особенности становления и развития детских деятельностей в раннем и дошкольном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возрасте</a:t>
            </a:r>
          </a:p>
          <a:p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Основы теории физического, познавательного и личностного развития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детей</a:t>
            </a:r>
          </a:p>
          <a:p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Современные тенденции развития дошкольного образования</a:t>
            </a:r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152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6895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Другие характеристики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3"/>
            <a:ext cx="8229600" cy="9361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Соблюдение правовых, нравственных и этических норм, требований профессиональной этики</a:t>
            </a:r>
          </a:p>
        </p:txBody>
      </p:sp>
      <p:pic>
        <p:nvPicPr>
          <p:cNvPr id="8195" name="Picture 3" descr="E:\картинки\kodeks-eti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399433"/>
            <a:ext cx="2381250" cy="15906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E:\картинки\zak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068960"/>
            <a:ext cx="4176464" cy="21978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9882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44824"/>
            <a:ext cx="7560840" cy="27363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Успехов в работе!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95736" y="2918152"/>
            <a:ext cx="4536504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748464" y="4365104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2150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207170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Требования к квалификации, умениям и знаниям педагогов регулирует два документа ФГОС и </a:t>
            </a:r>
            <a:r>
              <a:rPr lang="ru-RU" sz="4000" dirty="0" err="1" smtClean="0"/>
              <a:t>Профстандарт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r>
              <a:rPr lang="ru-RU" dirty="0" smtClean="0"/>
              <a:t>ФГОС регламентирует работу учреждений в сфере образования</a:t>
            </a:r>
          </a:p>
          <a:p>
            <a:r>
              <a:rPr lang="ru-RU" dirty="0" err="1" smtClean="0"/>
              <a:t>Профстандарт</a:t>
            </a:r>
            <a:r>
              <a:rPr lang="ru-RU" dirty="0" smtClean="0"/>
              <a:t> конкретизирует  кадровую работу в них  и касается определённой категории сотрудников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Профессиональный стандарт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Педагог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(педагогическая деятельность в сфере дошкольного, начального общего, основного общего, среднего общего образования) (воспитатель, учитель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)»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Утвержден приказом Министерства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труда и социальной </a:t>
            </a:r>
            <a:endParaRPr lang="ru-RU" sz="20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защиты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РФ №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544н от 18 октября 2013 года</a:t>
            </a:r>
          </a:p>
          <a:p>
            <a:pPr marL="0" indent="0" algn="r"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Зарегистрирован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Минюстом России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декабря 2013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года</a:t>
            </a:r>
          </a:p>
          <a:p>
            <a:pPr marL="0" indent="0" algn="r"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Вступал в силу с 1 января 2017года</a:t>
            </a:r>
          </a:p>
          <a:p>
            <a:pPr marL="0" indent="0" algn="r"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Вступает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силу с 1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сентября 2019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года </a:t>
            </a:r>
          </a:p>
        </p:txBody>
      </p:sp>
    </p:spTree>
    <p:extLst>
      <p:ext uri="{BB962C8B-B14F-4D97-AF65-F5344CB8AC3E}">
        <p14:creationId xmlns="" xmlns:p14="http://schemas.microsoft.com/office/powerpoint/2010/main" val="165713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47248" cy="99412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Разработчики 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00809"/>
            <a:ext cx="7704856" cy="388843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Ответственная организация-разработчик профессионального стандарта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педагога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ГБОУ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ВПО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города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Москвы "Московский городской психолого-педагогический университет"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(МГППУ)</a:t>
            </a:r>
          </a:p>
          <a:p>
            <a:pPr marL="0" indent="0">
              <a:buNone/>
            </a:pPr>
            <a:endParaRPr lang="ru-RU" sz="20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организация-разработчик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ГБОУ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города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Москвы Центр образования № 109 (директор – Ямбург Евгений Александрович – руководитель рабочей группы по разработке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профессионального стандарта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педагога, сопредседатель Общественного совета при </a:t>
            </a:r>
            <a:r>
              <a:rPr lang="ru-RU" sz="2000" b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России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041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Почему возникла необходимость разработки и принятия нового документа?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2060848"/>
            <a:ext cx="7139136" cy="40653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400" b="1" dirty="0" smtClean="0">
                <a:solidFill>
                  <a:schemeClr val="accent5">
                    <a:lumMod val="50000"/>
                  </a:schemeClr>
                </a:solidFill>
              </a:rPr>
              <a:t>Новые требования к квалификации</a:t>
            </a:r>
          </a:p>
          <a:p>
            <a:pPr marL="0" indent="0">
              <a:buNone/>
            </a:pPr>
            <a:endParaRPr lang="ru-RU" sz="3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3400" b="1" dirty="0" smtClean="0">
                <a:solidFill>
                  <a:schemeClr val="accent5">
                    <a:lumMod val="50000"/>
                  </a:schemeClr>
                </a:solidFill>
              </a:rPr>
              <a:t>Новые компетенции в области:</a:t>
            </a:r>
          </a:p>
          <a:p>
            <a:pPr lvl="0" fontAlgn="base">
              <a:buFont typeface="Wingdings" pitchFamily="2" charset="2"/>
              <a:buChar char="ü"/>
            </a:pPr>
            <a:r>
              <a:rPr lang="ru-RU" sz="3400" b="1" dirty="0" smtClean="0">
                <a:solidFill>
                  <a:schemeClr val="accent5">
                    <a:lumMod val="50000"/>
                  </a:schemeClr>
                </a:solidFill>
              </a:rPr>
              <a:t> работы </a:t>
            </a:r>
            <a:r>
              <a:rPr lang="ru-RU" sz="3400" b="1" dirty="0">
                <a:solidFill>
                  <a:schemeClr val="accent5">
                    <a:lumMod val="50000"/>
                  </a:schemeClr>
                </a:solidFill>
              </a:rPr>
              <a:t>с одаренными обучающимися;	</a:t>
            </a:r>
          </a:p>
          <a:p>
            <a:pPr lvl="0" fontAlgn="base">
              <a:buFont typeface="Wingdings" pitchFamily="2" charset="2"/>
              <a:buChar char="ü"/>
            </a:pPr>
            <a:r>
              <a:rPr lang="ru-RU" sz="3400" b="1" dirty="0" smtClean="0">
                <a:solidFill>
                  <a:schemeClr val="accent5">
                    <a:lumMod val="50000"/>
                  </a:schemeClr>
                </a:solidFill>
              </a:rPr>
              <a:t>работы </a:t>
            </a:r>
            <a:r>
              <a:rPr lang="ru-RU" sz="3400" b="1" dirty="0">
                <a:solidFill>
                  <a:schemeClr val="accent5">
                    <a:lumMod val="50000"/>
                  </a:schemeClr>
                </a:solidFill>
              </a:rPr>
              <a:t>в условиях реализации программ инклюзивного образования;</a:t>
            </a:r>
          </a:p>
          <a:p>
            <a:pPr lvl="0" fontAlgn="base">
              <a:buFont typeface="Wingdings" pitchFamily="2" charset="2"/>
              <a:buChar char="ü"/>
            </a:pPr>
            <a:r>
              <a:rPr lang="ru-RU" sz="3400" b="1" dirty="0" smtClean="0">
                <a:solidFill>
                  <a:schemeClr val="accent5">
                    <a:lumMod val="50000"/>
                  </a:schemeClr>
                </a:solidFill>
              </a:rPr>
              <a:t>работы </a:t>
            </a:r>
            <a:r>
              <a:rPr lang="ru-RU" sz="3400" b="1" dirty="0">
                <a:solidFill>
                  <a:schemeClr val="accent5">
                    <a:lumMod val="50000"/>
                  </a:schemeClr>
                </a:solidFill>
              </a:rPr>
              <a:t>с обучающими, имеющими проблемы в развитии;</a:t>
            </a:r>
          </a:p>
          <a:p>
            <a:pPr lvl="0" fontAlgn="base">
              <a:buFont typeface="Wingdings" pitchFamily="2" charset="2"/>
              <a:buChar char="ü"/>
            </a:pPr>
            <a:r>
              <a:rPr lang="ru-RU" sz="3400" b="1" dirty="0">
                <a:solidFill>
                  <a:schemeClr val="accent5">
                    <a:lumMod val="50000"/>
                  </a:schemeClr>
                </a:solidFill>
              </a:rPr>
              <a:t>работа с </a:t>
            </a:r>
            <a:r>
              <a:rPr lang="ru-RU" sz="3400" b="1" dirty="0" err="1">
                <a:solidFill>
                  <a:schemeClr val="accent5">
                    <a:lumMod val="50000"/>
                  </a:schemeClr>
                </a:solidFill>
              </a:rPr>
              <a:t>девиантными</a:t>
            </a:r>
            <a:r>
              <a:rPr lang="ru-RU" sz="3400" b="1" dirty="0">
                <a:solidFill>
                  <a:schemeClr val="accent5">
                    <a:lumMod val="50000"/>
                  </a:schemeClr>
                </a:solidFill>
              </a:rPr>
              <a:t> социально запущенными обучающими, имеющими серьезные отклонения в поведении. 	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209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653536" cy="115699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П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рофессиональный стандарт применяется работодателями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2132856"/>
            <a:ext cx="8215370" cy="3240360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формировании кадровой политики и в управлении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персоналом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организации обучения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аттестации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работников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заключении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трудовых договоров 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разработке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должностных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инструкций (требования к умениям, знаниям и опыту)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 формировании штатного расписания с распределением наименований должностей сотрудников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установлении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систем оплаты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труда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7196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6864" cy="79695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Профессиональный стандарт – рамочный документ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28800"/>
            <a:ext cx="7643192" cy="43533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определяет основные требования к квалификации педагога</a:t>
            </a:r>
          </a:p>
          <a:p>
            <a:pPr>
              <a:lnSpc>
                <a:spcPct val="90000"/>
              </a:lnSpc>
            </a:pP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ыдвигает требования к личностным качествам педагога</a:t>
            </a:r>
          </a:p>
          <a:p>
            <a:pPr>
              <a:lnSpc>
                <a:spcPct val="90000"/>
              </a:lnSpc>
            </a:pP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ожет дополняться региональными требованиями</a:t>
            </a:r>
          </a:p>
          <a:p>
            <a:pPr>
              <a:lnSpc>
                <a:spcPct val="90000"/>
              </a:lnSpc>
            </a:pP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ожет быть дополнен внутренним стандартом образовательного учреждения</a:t>
            </a:r>
          </a:p>
          <a:p>
            <a:pPr>
              <a:lnSpc>
                <a:spcPct val="90000"/>
              </a:lnSpc>
            </a:pP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вляется уровневым, учитывающим специфику работы педагогов дошкольной организации и школы</a:t>
            </a:r>
          </a:p>
          <a:p>
            <a:pPr>
              <a:lnSpc>
                <a:spcPct val="90000"/>
              </a:lnSpc>
            </a:pP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тражает структуру профессиональной деятельности педагога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5514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76864" cy="10081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Цель применения профессионального стандарта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060849"/>
            <a:ext cx="7715200" cy="367240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Определить необходимую квалификацию педагога</a:t>
            </a:r>
          </a:p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Обеспечить подготовку педагога для получения высоких результатов его труда</a:t>
            </a:r>
          </a:p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Обеспечить осведомленность педагога о предъявляемых к нему требованиях</a:t>
            </a:r>
          </a:p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Содействовать вовлечению педагогов в решение задачи повышения качества образования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8065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991</Words>
  <Application>Microsoft Office PowerPoint</Application>
  <PresentationFormat>Экран (4:3)</PresentationFormat>
  <Paragraphs>136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ПРОФЕССИОНАЛЬНЫЙ СТАНДАРТ</vt:lpstr>
      <vt:lpstr>Профессиональный стандарт- характеристика знаний,  умений и навыков для специалиста, работающего с детьми </vt:lpstr>
      <vt:lpstr>Требования к квалификации, умениям и знаниям педагогов регулирует два документа ФГОС и Профстандарт </vt:lpstr>
      <vt:lpstr>Слайд 4</vt:lpstr>
      <vt:lpstr>Разработчики </vt:lpstr>
      <vt:lpstr>Почему возникла необходимость разработки и принятия нового документа? </vt:lpstr>
      <vt:lpstr>Профессиональный стандарт применяется работодателями </vt:lpstr>
      <vt:lpstr>Профессиональный стандарт – рамочный документ</vt:lpstr>
      <vt:lpstr>Цель применения профессионального стандарта</vt:lpstr>
      <vt:lpstr>Функции профессионального стандарта педагога</vt:lpstr>
      <vt:lpstr>Стандарт педагога определяет вид профессиональной деятельности</vt:lpstr>
      <vt:lpstr>Обобщенные трудовые функции</vt:lpstr>
      <vt:lpstr>Обобщенные трудовые функции</vt:lpstr>
      <vt:lpstr>Педагог-воспитатель</vt:lpstr>
      <vt:lpstr>Слайд 15</vt:lpstr>
      <vt:lpstr>Что важно понимать и донести до педагогов? </vt:lpstr>
      <vt:lpstr>П 3.2. Профессионального стандарта определяет </vt:lpstr>
      <vt:lpstr>П 3.2. Профессионального стандарта определяет</vt:lpstr>
      <vt:lpstr>П 3.2.1. Педагогическая деятельность по реализации программ дошкольного образования</vt:lpstr>
      <vt:lpstr>Трудовые действия </vt:lpstr>
      <vt:lpstr>Трудовые действия (продолжение)</vt:lpstr>
      <vt:lpstr>Необходимые умения</vt:lpstr>
      <vt:lpstr>Необходимые знания</vt:lpstr>
      <vt:lpstr>Другие характеристики</vt:lpstr>
      <vt:lpstr>Спасибо за внимание!  Успехов в работе!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keu</dc:creator>
  <cp:lastModifiedBy>ИРИНА</cp:lastModifiedBy>
  <cp:revision>34</cp:revision>
  <dcterms:created xsi:type="dcterms:W3CDTF">2001-12-31T23:18:12Z</dcterms:created>
  <dcterms:modified xsi:type="dcterms:W3CDTF">2001-12-31T22:10:49Z</dcterms:modified>
</cp:coreProperties>
</file>