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59" r:id="rId8"/>
    <p:sldId id="261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0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357032329547194"/>
          <c:y val="0.12297137426600971"/>
          <c:w val="0.50991567214944045"/>
          <c:h val="0.74731772852223255"/>
        </c:manualLayout>
      </c:layout>
      <c:radarChart>
        <c:radarStyle val="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1.2345679012345694E-2"/>
                  <c:y val="4.209048991341744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2592592592593E-2"/>
                  <c:y val="8.137494716594011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4814814814814908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54E-3"/>
                  <c:y val="-0.1262714697402519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493827160493874E-2"/>
                  <c:y val="-0.1010171757922015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5617283950617425E-2"/>
                  <c:y val="-1.122413064357798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9444444444444517E-2"/>
                  <c:y val="7.295684918325670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5.07</c:v>
                </c:pt>
                <c:pt idx="1">
                  <c:v>5.4</c:v>
                </c:pt>
                <c:pt idx="2">
                  <c:v>3.6</c:v>
                </c:pt>
                <c:pt idx="3">
                  <c:v>3.9299999999999997</c:v>
                </c:pt>
                <c:pt idx="4">
                  <c:v>1.8</c:v>
                </c:pt>
                <c:pt idx="5">
                  <c:v>2.4699999999999998</c:v>
                </c:pt>
                <c:pt idx="6">
                  <c:v>4.2</c:v>
                </c:pt>
                <c:pt idx="7">
                  <c:v>3.13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41275"/>
          </c:spPr>
          <c:dLbls>
            <c:dLbl>
              <c:idx val="0"/>
              <c:layout>
                <c:manualLayout>
                  <c:x val="-4.629629629629637E-2"/>
                  <c:y val="6.734478386146772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407407407407461E-2"/>
                  <c:y val="-5.612286269242588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806032660894488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0802469135802488E-2"/>
                  <c:y val="3.086635926983937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864197530864235E-3"/>
                  <c:y val="4.770255523520639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8.41809798268347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4.72</c:v>
                </c:pt>
                <c:pt idx="1">
                  <c:v>5.56</c:v>
                </c:pt>
                <c:pt idx="2">
                  <c:v>3.64</c:v>
                </c:pt>
                <c:pt idx="3">
                  <c:v>4.3899999999999997</c:v>
                </c:pt>
                <c:pt idx="4">
                  <c:v>3.63</c:v>
                </c:pt>
                <c:pt idx="5">
                  <c:v>2.9899999999999998</c:v>
                </c:pt>
                <c:pt idx="6">
                  <c:v>4.45</c:v>
                </c:pt>
                <c:pt idx="7">
                  <c:v>3.8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pPr>
              <a:ln w="28575"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5.14</c:v>
                </c:pt>
                <c:pt idx="1">
                  <c:v>5.57</c:v>
                </c:pt>
                <c:pt idx="2">
                  <c:v>3.57</c:v>
                </c:pt>
                <c:pt idx="3">
                  <c:v>4.29</c:v>
                </c:pt>
                <c:pt idx="4">
                  <c:v>2.57</c:v>
                </c:pt>
                <c:pt idx="5">
                  <c:v>3</c:v>
                </c:pt>
                <c:pt idx="6">
                  <c:v>4.8599999999999985</c:v>
                </c:pt>
                <c:pt idx="7">
                  <c:v>5.29</c:v>
                </c:pt>
              </c:numCache>
            </c:numRef>
          </c:val>
        </c:ser>
        <c:dLbls>
          <c:showVal val="1"/>
        </c:dLbls>
        <c:axId val="154072960"/>
        <c:axId val="154074496"/>
      </c:radarChart>
      <c:catAx>
        <c:axId val="15407296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54074496"/>
        <c:crosses val="autoZero"/>
        <c:auto val="1"/>
        <c:lblAlgn val="ctr"/>
        <c:lblOffset val="100"/>
      </c:catAx>
      <c:valAx>
        <c:axId val="154074496"/>
        <c:scaling>
          <c:orientation val="minMax"/>
        </c:scaling>
        <c:delete val="1"/>
        <c:axPos val="l"/>
        <c:majorGridlines/>
        <c:numFmt formatCode="General" sourceLinked="1"/>
        <c:majorTickMark val="cross"/>
        <c:tickLblPos val="none"/>
        <c:crossAx val="154072960"/>
        <c:crosses val="autoZero"/>
        <c:crossBetween val="between"/>
      </c:valAx>
      <c:spPr>
        <a:ln>
          <a:solidFill>
            <a:srgbClr val="00B050"/>
          </a:solidFill>
        </a:ln>
      </c:spPr>
    </c:plotArea>
    <c:legend>
      <c:legendPos val="r"/>
      <c:layout>
        <c:manualLayout>
          <c:xMode val="edge"/>
          <c:yMode val="edge"/>
          <c:x val="0.88966049382716061"/>
          <c:y val="0.65843403332563089"/>
          <c:w val="0.10059643042234677"/>
          <c:h val="0.18460029393655908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title>
      <c:tx>
        <c:rich>
          <a:bodyPr rot="0" vert="horz"/>
          <a:lstStyle/>
          <a:p>
            <a:pPr>
              <a:defRPr/>
            </a:pPr>
            <a:r>
              <a:rPr lang="ru-RU" sz="2800" dirty="0">
                <a:solidFill>
                  <a:srgbClr val="A52C36"/>
                </a:solidFill>
              </a:rPr>
              <a:t>Среднее значение </a:t>
            </a:r>
            <a:r>
              <a:rPr lang="ru-RU" sz="2800" dirty="0" err="1">
                <a:solidFill>
                  <a:srgbClr val="A52C36"/>
                </a:solidFill>
              </a:rPr>
              <a:t>подшкалы</a:t>
            </a:r>
            <a:r>
              <a:rPr lang="ru-RU" sz="2800" dirty="0">
                <a:solidFill>
                  <a:srgbClr val="A52C36"/>
                </a:solidFill>
              </a:rPr>
              <a:t> «Виды активности»</a:t>
            </a:r>
          </a:p>
        </c:rich>
      </c:tx>
      <c:layout>
        <c:manualLayout>
          <c:xMode val="edge"/>
          <c:yMode val="edge"/>
          <c:x val="0.12222987751531064"/>
          <c:y val="2.8856074256064727E-2"/>
        </c:manualLayout>
      </c:layout>
    </c:title>
    <c:plotArea>
      <c:layout>
        <c:manualLayout>
          <c:layoutTarget val="inner"/>
          <c:xMode val="edge"/>
          <c:yMode val="edge"/>
          <c:x val="0.22463339651987946"/>
          <c:y val="0.23473481337670421"/>
          <c:w val="0.49749246621950066"/>
          <c:h val="0.71557541126896984"/>
        </c:manualLayout>
      </c:layout>
      <c:radarChart>
        <c:radarStyle val="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1"/>
              <c:layout>
                <c:manualLayout>
                  <c:x val="-4.7839506172839497E-2"/>
                  <c:y val="6.21515445515240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0123456790123496E-2"/>
                  <c:y val="-9.988641088637777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3.8666666666666667</c:v>
                </c:pt>
                <c:pt idx="1">
                  <c:v>2.8666666666666667</c:v>
                </c:pt>
                <c:pt idx="2">
                  <c:v>2.8666666666666667</c:v>
                </c:pt>
                <c:pt idx="3">
                  <c:v>3.8</c:v>
                </c:pt>
                <c:pt idx="4" formatCode="General">
                  <c:v>4</c:v>
                </c:pt>
                <c:pt idx="5">
                  <c:v>3.9333333333333331</c:v>
                </c:pt>
                <c:pt idx="6" formatCode="General">
                  <c:v>2.6</c:v>
                </c:pt>
                <c:pt idx="7" formatCode="General">
                  <c:v>3.4</c:v>
                </c:pt>
                <c:pt idx="8" formatCode="General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4.6296296296296337E-3"/>
                  <c:y val="3.551516831515658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592592592592744E-3"/>
                  <c:y val="2.663637623636744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392E-3"/>
                  <c:y val="2.663637623636744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530864197530909E-2"/>
                  <c:y val="-3.329547029545928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37E-3"/>
                  <c:y val="-3.107577227576204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925925925925992E-2"/>
                  <c:y val="-1.109866487785805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2469135802469126E-2"/>
                  <c:y val="-3.551516831515658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2407407407407447E-2"/>
                  <c:y val="1.109849009848643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00B050"/>
                </a:solidFill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4.03</c:v>
                </c:pt>
                <c:pt idx="1">
                  <c:v>3.14</c:v>
                </c:pt>
                <c:pt idx="2">
                  <c:v>2.74</c:v>
                </c:pt>
                <c:pt idx="3">
                  <c:v>3.17</c:v>
                </c:pt>
                <c:pt idx="4">
                  <c:v>4.0599999999999996</c:v>
                </c:pt>
                <c:pt idx="5">
                  <c:v>4.0999999999999996</c:v>
                </c:pt>
                <c:pt idx="6">
                  <c:v>2.4</c:v>
                </c:pt>
                <c:pt idx="7">
                  <c:v>3.56</c:v>
                </c:pt>
                <c:pt idx="8">
                  <c:v>2.4299999999999997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3.86</c:v>
                </c:pt>
                <c:pt idx="1">
                  <c:v>3.71</c:v>
                </c:pt>
                <c:pt idx="2">
                  <c:v>4.28</c:v>
                </c:pt>
                <c:pt idx="3">
                  <c:v>3.8499999999999988</c:v>
                </c:pt>
                <c:pt idx="4">
                  <c:v>4.29</c:v>
                </c:pt>
                <c:pt idx="5">
                  <c:v>4</c:v>
                </c:pt>
                <c:pt idx="6">
                  <c:v>3.42</c:v>
                </c:pt>
                <c:pt idx="7">
                  <c:v>4</c:v>
                </c:pt>
                <c:pt idx="8">
                  <c:v>2.14</c:v>
                </c:pt>
              </c:numCache>
            </c:numRef>
          </c:val>
        </c:ser>
        <c:dLbls>
          <c:showVal val="1"/>
        </c:dLbls>
        <c:axId val="102336384"/>
        <c:axId val="102337920"/>
      </c:radarChart>
      <c:catAx>
        <c:axId val="1023363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800"/>
            </a:pPr>
            <a:endParaRPr lang="ru-RU"/>
          </a:p>
        </c:txPr>
        <c:crossAx val="102337920"/>
        <c:crosses val="autoZero"/>
        <c:auto val="1"/>
        <c:lblAlgn val="ctr"/>
        <c:lblOffset val="100"/>
      </c:catAx>
      <c:valAx>
        <c:axId val="102337920"/>
        <c:scaling>
          <c:orientation val="minMax"/>
        </c:scaling>
        <c:delete val="1"/>
        <c:axPos val="l"/>
        <c:majorGridlines/>
        <c:numFmt formatCode="0.0" sourceLinked="1"/>
        <c:majorTickMark val="none"/>
        <c:tickLblPos val="none"/>
        <c:crossAx val="102336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1234567901236"/>
          <c:y val="0.77952054173215768"/>
          <c:w val="9.0108614471971479E-2"/>
          <c:h val="0.1673517581641257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96254-A807-4A76-9B3D-DB2F93A66B3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F379-5E86-456F-9FBA-28AEAC37E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r>
              <a:rPr lang="ru-RU" dirty="0" smtClean="0"/>
              <a:t>Проектируем будущее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16832"/>
            <a:ext cx="7304856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Программа развития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МДОУ </a:t>
            </a:r>
            <a:r>
              <a:rPr lang="ru-RU" dirty="0" err="1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/с № 210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2020-2023 год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13316" name="Picture 4" descr="Free Vector | Business meeting de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636912"/>
            <a:ext cx="3744416" cy="42109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Примеры критериев эффективности реализации программы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(направление 1)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При планировании образовательного процесса в группах дошкольного возраста как минимум одна неделя в месяц посвящена теме, которая возникает на основе текущих интересов детей, предложена детьми. Может быть реализована как одна тема для всей группы, при условии обсуждения темы с детьми, так и реализация разных проектов детьми. Отражению совместного планирования и реализации этих тем и проектов в пространстве группы уделяется особое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</a:p>
          <a:p>
            <a:pPr lvl="0" algn="just"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 среде группы и общем пространстве детского сада отражены «следы» образовательного процесса – детские работы, детские вопросы, фотографии детей в деятельности, ход реализации какой-либо темы или проекта в наглядном для детей виде и т.д. Данные материалы являются информацией для отслеживания деятельности педагога и взаимодействия педагогов группы 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специалистов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Примеры критериев эффективности реализации программы (направление 2)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- Ценностные ориентиры и принципы, основные направления работы команды ДОУ по повышению качества образования отражены в пространстве детского сада и на сайте ДОУ.</a:t>
            </a:r>
          </a:p>
          <a:p>
            <a:r>
              <a:rPr lang="ru-RU" dirty="0"/>
              <a:t>- Все педагоги включены в систематическую работу, направленную на оценку и развитие качества образования в ДОУ и </a:t>
            </a:r>
            <a:r>
              <a:rPr lang="ru-RU" dirty="0" err="1"/>
              <a:t>взаимообучения</a:t>
            </a:r>
            <a:r>
              <a:rPr lang="ru-RU" dirty="0"/>
              <a:t>, самообразования. Вся документация по оценке качества в ДОУ доступна любому педагогу (внутренняя документация ДОО, сайт). Обсуждение результатов оценки качества образования происходит открыто для всего коллектива.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вопросы?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познакомиться с программой?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возникла необходимость </a:t>
            </a:r>
            <a:br>
              <a:rPr lang="ru-RU" dirty="0" smtClean="0"/>
            </a:br>
            <a:r>
              <a:rPr lang="ru-RU" dirty="0" smtClean="0"/>
              <a:t>разработки программы и что вошло в ее основу?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качества дошкольного образования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412" y="314979"/>
            <a:ext cx="8431306" cy="8683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A52C36"/>
                </a:solidFill>
              </a:rPr>
              <a:t>Среднее значение </a:t>
            </a:r>
            <a:r>
              <a:rPr lang="ru-RU" sz="3200" b="1" dirty="0" err="1">
                <a:solidFill>
                  <a:srgbClr val="A52C36"/>
                </a:solidFill>
              </a:rPr>
              <a:t>подшкалы</a:t>
            </a:r>
            <a:r>
              <a:rPr lang="ru-RU" sz="3200" b="1" dirty="0">
                <a:solidFill>
                  <a:srgbClr val="A52C36"/>
                </a:solidFill>
              </a:rPr>
              <a:t> «Предметно – пространственная среда»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47634383"/>
              </p:ext>
            </p:extLst>
          </p:nvPr>
        </p:nvGraphicFramePr>
        <p:xfrm>
          <a:off x="323529" y="980729"/>
          <a:ext cx="7776864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6381328"/>
            <a:ext cx="647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ГАУ ДПО ЯО ИРО, кафедра дошкольного образования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3021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74616732"/>
              </p:ext>
            </p:extLst>
          </p:nvPr>
        </p:nvGraphicFramePr>
        <p:xfrm>
          <a:off x="0" y="116632"/>
          <a:ext cx="8748463" cy="631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6381328"/>
            <a:ext cx="647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ГАУ ДПО ЯО ИРО, кафедра дошкольного образования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486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в детском саду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Минимальные требования к качеству образования выполнены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Наиболее </a:t>
            </a:r>
            <a:r>
              <a:rPr lang="ru-RU" dirty="0">
                <a:solidFill>
                  <a:srgbClr val="FF0000"/>
                </a:solidFill>
              </a:rPr>
              <a:t>благополучными</a:t>
            </a:r>
            <a:r>
              <a:rPr lang="ru-RU" dirty="0"/>
              <a:t> зонами являются области «Присмотр и уход за детьми» и «Взаимодействие».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Неблагоприятная</a:t>
            </a:r>
            <a:r>
              <a:rPr lang="ru-RU" dirty="0" smtClean="0"/>
              <a:t> </a:t>
            </a:r>
            <a:r>
              <a:rPr lang="ru-RU" dirty="0"/>
              <a:t>ситуация обнаруживается по показателям «Свободная игра», «Места уединения», «Связанное с детьми оформление пространства», «Природа и наука», «Содействие принятию многообразия», «Детская активность», «Речь и мышление». 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/>
              <a:t>Э</a:t>
            </a:r>
            <a:r>
              <a:rPr lang="ru-RU" dirty="0" smtClean="0"/>
              <a:t>ти </a:t>
            </a:r>
            <a:r>
              <a:rPr lang="ru-RU" dirty="0"/>
              <a:t>направления </a:t>
            </a:r>
            <a:r>
              <a:rPr lang="ru-RU" dirty="0" smtClean="0"/>
              <a:t>взяты в качестве приоритетных для программы развития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858218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оценки качества </a:t>
            </a:r>
            <a:br>
              <a:rPr lang="ru-RU" dirty="0" smtClean="0"/>
            </a:br>
            <a:r>
              <a:rPr lang="ru-RU" dirty="0" smtClean="0"/>
              <a:t>и ФГОС ДО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060848"/>
          <a:ext cx="8352928" cy="46306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4576"/>
                <a:gridCol w="3168352"/>
              </a:tblGrid>
              <a:tr h="1416157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Слабые стороны образовательной ситуации в ДОУ (в соответствии с экспертным заключением оценки качества)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Требования ФГОС ДО</a:t>
                      </a:r>
                      <a:endParaRPr lang="ru-RU" i="1" dirty="0"/>
                    </a:p>
                  </a:txBody>
                  <a:tcPr/>
                </a:tc>
              </a:tr>
              <a:tr h="1416157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Показатель «свободная игра» имеет минимально-допустимый балл, что требует педагогических действий поддержки игровой активности детей.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16157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Распорядок дня не обладает достаточной гибкостью: статичный порядок дня, не подразумевающий каких-либо изменений, который включает типовые занятия и мероприятия, инициированные преимущественно педагогом. Дети знакомы с распорядком дня, но времени на самостоятельную свободную деятельность не достаточно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программы</a:t>
            </a: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23528" y="1253898"/>
            <a:ext cx="856895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условия для детской игровой, двигательной, исследовательской активности и общения;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условия для поддержки детей с особыми образовательными потребностями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взаимодействие с семьями и организация семейно-педагогического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ообщества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организационная культура и профессиональное взаимодействие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каждом направлении 3 </a:t>
            </a:r>
            <a:r>
              <a:rPr lang="ru-RU" dirty="0" err="1" smtClean="0"/>
              <a:t>клучевые</a:t>
            </a:r>
            <a:r>
              <a:rPr lang="ru-RU" dirty="0" smtClean="0"/>
              <a:t>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</a:t>
            </a:r>
            <a:r>
              <a:rPr lang="ru-RU" dirty="0"/>
              <a:t>профессиональной компетентности, </a:t>
            </a:r>
            <a:endParaRPr lang="ru-RU" dirty="0" smtClean="0"/>
          </a:p>
          <a:p>
            <a:r>
              <a:rPr lang="ru-RU" dirty="0" smtClean="0"/>
              <a:t>совершенствование </a:t>
            </a:r>
            <a:r>
              <a:rPr lang="ru-RU" dirty="0"/>
              <a:t>образовательного процесса, </a:t>
            </a:r>
            <a:endParaRPr lang="ru-RU" dirty="0" smtClean="0"/>
          </a:p>
          <a:p>
            <a:r>
              <a:rPr lang="ru-RU" dirty="0" smtClean="0"/>
              <a:t>преобразование </a:t>
            </a:r>
            <a:r>
              <a:rPr lang="ru-RU" dirty="0"/>
              <a:t>развивающей </a:t>
            </a:r>
            <a:r>
              <a:rPr lang="ru-RU" dirty="0" smtClean="0"/>
              <a:t>предметной среды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512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Проектируем будущее</vt:lpstr>
      <vt:lpstr>Почему возникла необходимость  разработки программы и что вошло в ее основу?</vt:lpstr>
      <vt:lpstr>Оценка качества дошкольного образования </vt:lpstr>
      <vt:lpstr>Среднее значение подшкалы «Предметно – пространственная среда»</vt:lpstr>
      <vt:lpstr>Слайд 5</vt:lpstr>
      <vt:lpstr>Ситуация в детском саду</vt:lpstr>
      <vt:lpstr>Результаты оценки качества  и ФГОС ДО</vt:lpstr>
      <vt:lpstr>Направления программы</vt:lpstr>
      <vt:lpstr>В каждом направлении 3 клучевые задачи</vt:lpstr>
      <vt:lpstr>Примеры критериев эффективности реализации программы (направление 1)</vt:lpstr>
      <vt:lpstr>Примеры критериев эффективности реализации программы (направление 2)</vt:lpstr>
      <vt:lpstr>Наши вопросы? </vt:lpstr>
      <vt:lpstr>Где познакомиться с программой?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Проектируем будущее</dc:title>
  <dc:creator>Сергеева Г. В.</dc:creator>
  <cp:lastModifiedBy>Сергеева Г. В.</cp:lastModifiedBy>
  <cp:revision>4</cp:revision>
  <dcterms:created xsi:type="dcterms:W3CDTF">2020-10-01T07:10:13Z</dcterms:created>
  <dcterms:modified xsi:type="dcterms:W3CDTF">2020-10-13T17:42:15Z</dcterms:modified>
</cp:coreProperties>
</file>