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82" r:id="rId3"/>
    <p:sldId id="285" r:id="rId4"/>
    <p:sldId id="338" r:id="rId5"/>
    <p:sldId id="283" r:id="rId6"/>
    <p:sldId id="286" r:id="rId7"/>
    <p:sldId id="287" r:id="rId8"/>
    <p:sldId id="339" r:id="rId9"/>
    <p:sldId id="340" r:id="rId10"/>
    <p:sldId id="288" r:id="rId11"/>
    <p:sldId id="289" r:id="rId12"/>
    <p:sldId id="290" r:id="rId13"/>
    <p:sldId id="291" r:id="rId14"/>
    <p:sldId id="292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7" r:id="rId35"/>
    <p:sldId id="278" r:id="rId36"/>
    <p:sldId id="279" r:id="rId37"/>
    <p:sldId id="280" r:id="rId38"/>
    <p:sldId id="281" r:id="rId39"/>
    <p:sldId id="335" r:id="rId40"/>
    <p:sldId id="303" r:id="rId41"/>
    <p:sldId id="304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43" r:id="rId65"/>
    <p:sldId id="341" r:id="rId66"/>
    <p:sldId id="342" r:id="rId67"/>
    <p:sldId id="328" r:id="rId68"/>
    <p:sldId id="329" r:id="rId69"/>
    <p:sldId id="330" r:id="rId70"/>
    <p:sldId id="331" r:id="rId71"/>
    <p:sldId id="332" r:id="rId72"/>
    <p:sldId id="333" r:id="rId73"/>
    <p:sldId id="305" r:id="rId74"/>
    <p:sldId id="334" r:id="rId75"/>
    <p:sldId id="298" r:id="rId76"/>
    <p:sldId id="299" r:id="rId77"/>
    <p:sldId id="301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9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470EE-2793-4F34-8ECA-1046422708FF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E0952-7CDE-49BE-B6F3-3E4FCFF85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5430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E0952-7CDE-49BE-B6F3-3E4FCFF85DD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626273-6D2C-49A2-A24F-182E75CBF4FD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A9C835-7F14-4188-8D3B-6163C07E0A92}" type="slidenum">
              <a:rPr lang="ru-RU"/>
              <a:pPr/>
              <a:t>42</a:t>
            </a:fld>
            <a:endParaRPr lang="ru-RU"/>
          </a:p>
        </p:txBody>
      </p:sp>
      <p:sp>
        <p:nvSpPr>
          <p:cNvPr id="1331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E6849C4-487B-4EDD-BA2C-6AC1BFDA79BE}" type="slidenum">
              <a:rPr lang="ru-RU"/>
              <a:pPr algn="r"/>
              <a:t>42</a:t>
            </a:fld>
            <a:endParaRPr lang="ru-RU"/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ABBF-6F9B-47D4-8588-5F13CC6F14B5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ED38-B901-408A-A6EC-C6BED6A62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788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ABBF-6F9B-47D4-8588-5F13CC6F14B5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ED38-B901-408A-A6EC-C6BED6A62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653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ABBF-6F9B-47D4-8588-5F13CC6F14B5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ED38-B901-408A-A6EC-C6BED6A62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1652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98553-EE1B-4864-A254-9B3532522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813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025D7-7240-4C3D-A8EA-F466DCD567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6957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85852-242F-4E8B-A07A-99032F4D1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873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359E7-A74F-443F-A915-7A486E80D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61D3-FDAC-42DC-B42E-4393C06F6FEF}" type="datetimeFigureOut">
              <a:rPr lang="ru-RU"/>
              <a:pPr>
                <a:defRPr/>
              </a:pPr>
              <a:t>28.11.2015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EAB6F-F96A-4D29-BCCA-8D1CDCEE7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ABBF-6F9B-47D4-8588-5F13CC6F14B5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ED38-B901-408A-A6EC-C6BED6A62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35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ABBF-6F9B-47D4-8588-5F13CC6F14B5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ED38-B901-408A-A6EC-C6BED6A62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31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ABBF-6F9B-47D4-8588-5F13CC6F14B5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ED38-B901-408A-A6EC-C6BED6A62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996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ABBF-6F9B-47D4-8588-5F13CC6F14B5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ED38-B901-408A-A6EC-C6BED6A62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881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ABBF-6F9B-47D4-8588-5F13CC6F14B5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ED38-B901-408A-A6EC-C6BED6A62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797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ABBF-6F9B-47D4-8588-5F13CC6F14B5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ED38-B901-408A-A6EC-C6BED6A62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484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ABBF-6F9B-47D4-8588-5F13CC6F14B5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ED38-B901-408A-A6EC-C6BED6A62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579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ABBF-6F9B-47D4-8588-5F13CC6F14B5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ED38-B901-408A-A6EC-C6BED6A62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435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6ABBF-6F9B-47D4-8588-5F13CC6F14B5}" type="datetimeFigureOut">
              <a:rPr lang="ru-RU" smtClean="0"/>
              <a:pPr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DED38-B901-408A-A6EC-C6BED6A62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758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http://a22002.rimg.info/icon/1833542000954d5e6e9797a7255983f9907fb5981a.jp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proekt_malenkiy_issledovatel.ppt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69000">
              <a:schemeClr val="tx2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02" y="2564904"/>
            <a:ext cx="4072027" cy="3569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808" y="1052736"/>
            <a:ext cx="7916416" cy="1584176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в ДОУ: от руководителя к педагогу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5616" y="6134478"/>
            <a:ext cx="6400800" cy="672480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</a:t>
            </a:r>
            <a:r>
              <a:rPr lang="ru-RU" sz="42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оябрь</a:t>
            </a:r>
          </a:p>
          <a:p>
            <a:pPr>
              <a:lnSpc>
                <a:spcPct val="120000"/>
              </a:lnSpc>
            </a:pPr>
            <a:r>
              <a:rPr lang="ru-RU" sz="4200" dirty="0" smtClean="0">
                <a:solidFill>
                  <a:schemeClr val="tx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2015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404664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Вас приветствует МДОУ «Детский сад № 210»!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46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86750" cy="12827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  <a:t>Механизм взаимодействия </a:t>
            </a:r>
            <a:b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  <a:t>тройственного союза «детский сад</a:t>
            </a:r>
            <a:r>
              <a:rPr lang="en-US" altLang="ru-RU" sz="2800" b="1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  <a:t>семья-школа»</a:t>
            </a: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xfrm>
            <a:off x="1071563" y="1785938"/>
            <a:ext cx="7300912" cy="4000500"/>
          </a:xfrm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911200" y="1773226"/>
            <a:ext cx="5429288" cy="4786309"/>
            <a:chOff x="1670" y="970"/>
            <a:chExt cx="2551" cy="2564"/>
          </a:xfrm>
          <a:effectLst>
            <a:outerShdw blurRad="50800" dist="50800" dir="5400000" sx="1000" sy="1000" algn="ctr" rotWithShape="0">
              <a:srgbClr val="000000"/>
            </a:outerShdw>
          </a:effectLst>
        </p:grpSpPr>
        <p:sp>
          <p:nvSpPr>
            <p:cNvPr id="21517" name="Gear">
              <a:hlinkClick r:id="" action="ppaction://noaction"/>
            </p:cNvPr>
            <p:cNvSpPr>
              <a:spLocks noEditPoints="1" noChangeArrowheads="1"/>
            </p:cNvSpPr>
            <p:nvPr/>
          </p:nvSpPr>
          <p:spPr bwMode="auto">
            <a:xfrm rot="255062">
              <a:off x="2803" y="970"/>
              <a:ext cx="1418" cy="12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cross"/>
              <a:bevelB w="13500" h="13500" prst="angle"/>
              <a:extrusionClr>
                <a:schemeClr val="bg1">
                  <a:lumMod val="95000"/>
                </a:schemeClr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dirty="0">
                <a:ln>
                  <a:solidFill>
                    <a:srgbClr val="0070C0"/>
                  </a:solidFill>
                </a:ln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40000">
                      <a:schemeClr val="bg2">
                        <a:tint val="45000"/>
                        <a:shade val="99000"/>
                        <a:satMod val="350000"/>
                      </a:schemeClr>
                    </a:gs>
                    <a:gs pos="100000">
                      <a:schemeClr val="bg2">
                        <a:shade val="20000"/>
                        <a:satMod val="255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</a:endParaRPr>
            </a:p>
          </p:txBody>
        </p:sp>
        <p:sp>
          <p:nvSpPr>
            <p:cNvPr id="21518" name="AutoShape 14">
              <a:hlinkClick r:id="rId3" action="ppaction://hlinksldjump"/>
            </p:cNvPr>
            <p:cNvSpPr>
              <a:spLocks noEditPoints="1" noChangeArrowheads="1"/>
            </p:cNvSpPr>
            <p:nvPr/>
          </p:nvSpPr>
          <p:spPr bwMode="auto">
            <a:xfrm>
              <a:off x="1670" y="1654"/>
              <a:ext cx="1403" cy="12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cross"/>
              <a:bevelB w="13500" h="13500" prst="angle"/>
              <a:extrusionClr>
                <a:schemeClr val="bg1">
                  <a:lumMod val="95000"/>
                </a:schemeClr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sz="3600" dirty="0">
                <a:ln>
                  <a:solidFill>
                    <a:srgbClr val="0070C0"/>
                  </a:solidFill>
                </a:ln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9" name="AutoShape 15">
              <a:hlinkClick r:id="rId4" action="ppaction://hlinksldjump"/>
            </p:cNvPr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cross"/>
              <a:bevelB w="13500" h="13500" prst="angle"/>
              <a:extrusionClr>
                <a:schemeClr val="bg1">
                  <a:lumMod val="95000"/>
                </a:schemeClr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ru-RU" dirty="0">
                <a:ln>
                  <a:solidFill>
                    <a:srgbClr val="0070C0"/>
                  </a:solidFill>
                </a:ln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40000">
                      <a:schemeClr val="bg2">
                        <a:tint val="45000"/>
                        <a:shade val="99000"/>
                        <a:satMod val="350000"/>
                      </a:schemeClr>
                    </a:gs>
                    <a:gs pos="100000">
                      <a:schemeClr val="bg2">
                        <a:shade val="20000"/>
                        <a:satMod val="255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</a:endParaRPr>
            </a:p>
          </p:txBody>
        </p:sp>
      </p:grp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214313" y="2000250"/>
            <a:ext cx="3500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Взаимоинформирование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1464469" y="2607469"/>
            <a:ext cx="1071562" cy="8572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871" name="TextBox 10"/>
          <p:cNvSpPr txBox="1">
            <a:spLocks noChangeArrowheads="1"/>
          </p:cNvSpPr>
          <p:nvPr/>
        </p:nvSpPr>
        <p:spPr bwMode="auto">
          <a:xfrm>
            <a:off x="6858000" y="5286375"/>
            <a:ext cx="20002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Совместный анализ и рефлексия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357813" y="5286375"/>
            <a:ext cx="1428750" cy="5715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873" name="TextBox 15"/>
          <p:cNvSpPr txBox="1">
            <a:spLocks noChangeArrowheads="1"/>
          </p:cNvSpPr>
          <p:nvPr/>
        </p:nvSpPr>
        <p:spPr bwMode="auto">
          <a:xfrm>
            <a:off x="6572250" y="1714500"/>
            <a:ext cx="25717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Интеграция партнёров в образовательный процесс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10800000" flipV="1">
            <a:off x="5643563" y="2786063"/>
            <a:ext cx="1000125" cy="2857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8845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4000" b="1" i="1" smtClean="0">
                <a:latin typeface="Times New Roman" pitchFamily="18" charset="0"/>
                <a:cs typeface="Times New Roman" pitchFamily="18" charset="0"/>
              </a:rPr>
              <a:t>Взаимоинформирование</a:t>
            </a:r>
            <a:br>
              <a:rPr lang="ru-RU" sz="4000" b="1" i="1" smtClean="0">
                <a:latin typeface="Times New Roman" pitchFamily="18" charset="0"/>
                <a:cs typeface="Times New Roman" pitchFamily="18" charset="0"/>
              </a:rPr>
            </a:br>
            <a:endParaRPr lang="ru-RU" sz="4000" b="1" i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8596" y="857232"/>
          <a:ext cx="8429683" cy="5691124"/>
        </p:xfrm>
        <a:graphic>
          <a:graphicData uri="http://schemas.openxmlformats.org/drawingml/2006/table">
            <a:tbl>
              <a:tblPr/>
              <a:tblGrid>
                <a:gridCol w="4214401"/>
                <a:gridCol w="4215282"/>
              </a:tblGrid>
              <a:tr h="2026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04875" algn="l"/>
                        </a:tabLst>
                      </a:pPr>
                      <a:r>
                        <a:rPr lang="ru-RU" sz="2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 получение </a:t>
                      </a:r>
                      <a:r>
                        <a:rPr lang="ru-RU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всей необходимой информации партнёрами (проблемы, запросы,  образовательные условия и др.)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  <a:tabLst>
                          <a:tab pos="457200" algn="l"/>
                          <a:tab pos="904875" algn="l"/>
                        </a:tabLst>
                      </a:pPr>
                      <a:r>
                        <a:rPr lang="ru-RU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сайт детского сада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  <a:tabLst>
                          <a:tab pos="457200" algn="l"/>
                          <a:tab pos="904875" algn="l"/>
                        </a:tabLst>
                      </a:pPr>
                      <a:r>
                        <a:rPr lang="ru-RU" sz="2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сайт </a:t>
                      </a:r>
                      <a:r>
                        <a:rPr lang="ru-RU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школы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  <a:tabLst>
                          <a:tab pos="457200" algn="l"/>
                          <a:tab pos="904875" algn="l"/>
                        </a:tabLst>
                      </a:pPr>
                      <a:r>
                        <a:rPr lang="ru-RU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журнал «Маленькая вселенная»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  <a:tabLst>
                          <a:tab pos="457200" algn="l"/>
                          <a:tab pos="904875" algn="l"/>
                        </a:tabLst>
                      </a:pPr>
                      <a:r>
                        <a:rPr lang="ru-RU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анкетирование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  <a:tabLst>
                          <a:tab pos="457200" algn="l"/>
                          <a:tab pos="904875" algn="l"/>
                        </a:tabLst>
                      </a:pPr>
                      <a:r>
                        <a:rPr lang="ru-RU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тренинги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  <a:tabLst>
                          <a:tab pos="457200" algn="l"/>
                          <a:tab pos="904875" algn="l"/>
                        </a:tabLst>
                      </a:pPr>
                      <a:r>
                        <a:rPr lang="ru-RU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совместные педсоветы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  <a:tabLst>
                          <a:tab pos="457200" algn="l"/>
                          <a:tab pos="904875" algn="l"/>
                        </a:tabLst>
                      </a:pPr>
                      <a:r>
                        <a:rPr lang="ru-RU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пресс -конференция </a:t>
                      </a:r>
                      <a:r>
                        <a:rPr lang="ru-RU" sz="2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«Сто вопросов о современной школе»</a:t>
                      </a:r>
                      <a:endParaRPr lang="en-US" sz="2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  <a:tabLst>
                          <a:tab pos="457200" algn="l"/>
                          <a:tab pos="904875" algn="l"/>
                        </a:tabLs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круглый</a:t>
                      </a:r>
                      <a:r>
                        <a:rPr lang="ru-RU" sz="18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стол «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Психологическая готовность ребенка к школе. Общие усилия – общий успех»,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04875" algn="l"/>
                        </a:tabLst>
                      </a:pPr>
                      <a:r>
                        <a:rPr lang="ru-RU" sz="2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ru-RU" sz="2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</a:t>
                      </a:r>
                      <a:r>
                        <a:rPr lang="ru-RU" sz="2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нятие </a:t>
                      </a:r>
                      <a:r>
                        <a:rPr lang="ru-RU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тревожности и барьеров, связанных с деятельностью в новых образовательными условиями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6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04875" algn="l"/>
                        </a:tabLst>
                      </a:pPr>
                      <a:r>
                        <a:rPr lang="ru-RU" sz="2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ru-RU" sz="2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</a:t>
                      </a:r>
                      <a:r>
                        <a:rPr lang="ru-RU" sz="2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пределение </a:t>
                      </a:r>
                      <a:r>
                        <a:rPr lang="ru-RU" sz="2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линий преемственности  между детским садом и школой, семейным и дошкольным </a:t>
                      </a:r>
                      <a:r>
                        <a:rPr lang="ru-RU" sz="2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воспитанием </a:t>
                      </a:r>
                      <a:endParaRPr lang="ru-RU" sz="2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7828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996952"/>
            <a:ext cx="48260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SAM_732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504" y="116632"/>
            <a:ext cx="4962525" cy="3722687"/>
          </a:xfrm>
        </p:spPr>
      </p:pic>
    </p:spTree>
    <p:extLst>
      <p:ext uri="{BB962C8B-B14F-4D97-AF65-F5344CB8AC3E}">
        <p14:creationId xmlns="" xmlns:p14="http://schemas.microsoft.com/office/powerpoint/2010/main" val="46521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>
          <a:xfrm>
            <a:off x="214313" y="214313"/>
            <a:ext cx="7632700" cy="1655762"/>
          </a:xfrm>
        </p:spPr>
        <p:txBody>
          <a:bodyPr/>
          <a:lstStyle/>
          <a:p>
            <a:pPr algn="l" eaLnBrk="1" hangingPunct="1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Интеграция социальных партнёров в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– образовательный процессе ДОУ</a:t>
            </a:r>
          </a:p>
        </p:txBody>
      </p:sp>
      <p:sp>
        <p:nvSpPr>
          <p:cNvPr id="53251" name="Rectangle 4"/>
          <p:cNvSpPr>
            <a:spLocks noGrp="1"/>
          </p:cNvSpPr>
          <p:nvPr>
            <p:ph type="body" idx="1"/>
          </p:nvPr>
        </p:nvSpPr>
        <p:spPr>
          <a:xfrm>
            <a:off x="395288" y="23320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2400" i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smtClean="0"/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50" y="1928813"/>
          <a:ext cx="8643997" cy="5615202"/>
        </p:xfrm>
        <a:graphic>
          <a:graphicData uri="http://schemas.openxmlformats.org/drawingml/2006/table">
            <a:tbl>
              <a:tblPr/>
              <a:tblGrid>
                <a:gridCol w="4321547"/>
                <a:gridCol w="4322450"/>
              </a:tblGrid>
              <a:tr h="1089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04875" algn="l"/>
                        </a:tabLs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Погружение в проектную деятельность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i="0" dirty="0">
                          <a:latin typeface="Times New Roman"/>
                          <a:ea typeface="Calibri"/>
                          <a:cs typeface="Times New Roman"/>
                        </a:rPr>
                        <a:t>Проекты дошкольных групп</a:t>
                      </a:r>
                      <a:endParaRPr lang="ru-RU" sz="24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9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Получение практических рекомендаций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04875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2400" i="0" dirty="0">
                          <a:latin typeface="Times New Roman"/>
                          <a:ea typeface="Calibri"/>
                          <a:cs typeface="Times New Roman"/>
                        </a:rPr>
                        <a:t>Семинары-практикумы «Учиться с удовольствием», мастер –классы</a:t>
                      </a:r>
                      <a:endParaRPr lang="ru-RU" sz="24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8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04875" algn="l"/>
                        </a:tabLs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Укрепление сотрудничества между педагогами и  формирование дружеских отношений детей сада и школы.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04875" algn="l"/>
                        </a:tabLst>
                      </a:pPr>
                      <a:r>
                        <a:rPr lang="ru-RU" sz="1800" i="0" dirty="0" smtClean="0"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2400" i="0" dirty="0" smtClean="0">
                          <a:latin typeface="Times New Roman"/>
                          <a:ea typeface="Calibri"/>
                          <a:cs typeface="Times New Roman"/>
                        </a:rPr>
                        <a:t>детская почта (переписка первоклассников и детей ДОУ);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  <a:tabLst>
                          <a:tab pos="904875" algn="l"/>
                        </a:tabLst>
                      </a:pPr>
                      <a:r>
                        <a:rPr lang="ru-RU" sz="2400" i="0" dirty="0" smtClean="0">
                          <a:latin typeface="Times New Roman"/>
                          <a:ea typeface="Calibri"/>
                          <a:cs typeface="Times New Roman"/>
                        </a:rPr>
                        <a:t>совместный развлечения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  <a:tabLst>
                          <a:tab pos="904875" algn="l"/>
                        </a:tabLst>
                      </a:pPr>
                      <a:r>
                        <a:rPr lang="ru-RU" sz="2400" i="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инициативные встречи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  <a:tabLst>
                          <a:tab pos="904875" algn="l"/>
                        </a:tabLst>
                      </a:pPr>
                      <a:r>
                        <a:rPr lang="ru-RU" sz="1800" i="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800" i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Char char="-"/>
                        <a:tabLst>
                          <a:tab pos="904875" algn="l"/>
                        </a:tabLst>
                      </a:pPr>
                      <a:endParaRPr lang="ru-RU" sz="1800" i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FontTx/>
                        <a:buNone/>
                        <a:tabLst>
                          <a:tab pos="904875" algn="l"/>
                        </a:tabLst>
                      </a:pPr>
                      <a:endParaRPr lang="ru-RU" sz="1800" i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746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i="1" smtClean="0">
                <a:latin typeface="Times New Roman" pitchFamily="18" charset="0"/>
                <a:cs typeface="Times New Roman" pitchFamily="18" charset="0"/>
              </a:rPr>
              <a:t>Совместный анализ и рефлексия</a:t>
            </a:r>
            <a:r>
              <a:rPr lang="ru-RU" sz="4000" b="1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88" y="1357313"/>
          <a:ext cx="8429683" cy="5000661"/>
        </p:xfrm>
        <a:graphic>
          <a:graphicData uri="http://schemas.openxmlformats.org/drawingml/2006/table">
            <a:tbl>
              <a:tblPr/>
              <a:tblGrid>
                <a:gridCol w="4214401"/>
                <a:gridCol w="4215282"/>
              </a:tblGrid>
              <a:tr h="1414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770"/>
                        </a:spcBef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отслеживание хода и результатов проекта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заседания стратегического совета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совместные педсоветы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анкетирование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публичный доклад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инициативные встречи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2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770"/>
                        </a:spcBef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внесение корректив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8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770"/>
                        </a:spcBef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определение  перспектив взаимодействия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2676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43891" y="827665"/>
            <a:ext cx="6400800" cy="4081462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</a:t>
            </a:r>
            <a:r>
              <a:rPr lang="ru-RU" sz="4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ключение педагогического коллектива </a:t>
            </a:r>
            <a:r>
              <a:rPr lang="ru-RU" sz="4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проектную деятельность</a:t>
            </a:r>
            <a:endParaRPr lang="ru-RU" sz="48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6513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Трудности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81075"/>
            <a:ext cx="8207375" cy="5111750"/>
          </a:xfrm>
        </p:spPr>
        <p:txBody>
          <a:bodyPr/>
          <a:lstStyle/>
          <a:p>
            <a:pPr algn="just" eaLnBrk="1" hangingPunct="1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Низкий уровень владения педагогами информацией о проектном методе, организации проектной деятельности с детьми</a:t>
            </a:r>
          </a:p>
          <a:p>
            <a:pPr algn="just" eaLnBrk="1" hangingPunct="1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Нежелание перестраивать, изменять свою деятельность</a:t>
            </a:r>
          </a:p>
          <a:p>
            <a:pPr algn="just" eaLnBrk="1" hangingPunct="1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Недостаточный уровень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проектировочных умений педагогов: выделять проблему, ставить цели, определять результат, планировать деятельность, анализировать</a:t>
            </a:r>
          </a:p>
          <a:p>
            <a:pPr algn="just" eaLnBrk="1" hangingPunct="1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Низкий уровень владения ИКТ</a:t>
            </a:r>
          </a:p>
        </p:txBody>
      </p:sp>
    </p:spTree>
    <p:extLst>
      <p:ext uri="{BB962C8B-B14F-4D97-AF65-F5344CB8AC3E}">
        <p14:creationId xmlns="" xmlns:p14="http://schemas.microsoft.com/office/powerpoint/2010/main" val="41233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/>
          <p:cNvSpPr>
            <a:spLocks noChangeArrowheads="1"/>
          </p:cNvSpPr>
          <p:nvPr/>
        </p:nvSpPr>
        <p:spPr bwMode="auto">
          <a:xfrm>
            <a:off x="4211638" y="328453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>
            <a:off x="2843213" y="1628775"/>
            <a:ext cx="3168650" cy="3217863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dirty="0">
                <a:latin typeface="Times New Roman" pitchFamily="18" charset="0"/>
              </a:rPr>
              <a:t>Проект</a:t>
            </a:r>
          </a:p>
          <a:p>
            <a:pPr algn="ctr"/>
            <a:r>
              <a:rPr lang="ru-RU" sz="2800" dirty="0">
                <a:latin typeface="Times New Roman" pitchFamily="18" charset="0"/>
              </a:rPr>
              <a:t> «Партнёрство+»</a:t>
            </a:r>
          </a:p>
        </p:txBody>
      </p:sp>
      <p:sp>
        <p:nvSpPr>
          <p:cNvPr id="62468" name="Oval 4"/>
          <p:cNvSpPr>
            <a:spLocks noChangeArrowheads="1"/>
          </p:cNvSpPr>
          <p:nvPr/>
        </p:nvSpPr>
        <p:spPr bwMode="auto">
          <a:xfrm>
            <a:off x="4356100" y="4149725"/>
            <a:ext cx="2232025" cy="2211388"/>
          </a:xfrm>
          <a:prstGeom prst="ellipse">
            <a:avLst/>
          </a:prstGeom>
          <a:solidFill>
            <a:srgbClr val="99CCFF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Мини </a:t>
            </a:r>
          </a:p>
          <a:p>
            <a:pPr algn="ctr"/>
            <a:r>
              <a:rPr lang="ru-RU" sz="2400">
                <a:latin typeface="Times New Roman" pitchFamily="18" charset="0"/>
              </a:rPr>
              <a:t>- проект</a:t>
            </a:r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>
            <a:off x="900113" y="4292600"/>
            <a:ext cx="2232025" cy="2211388"/>
          </a:xfrm>
          <a:prstGeom prst="ellipse">
            <a:avLst/>
          </a:prstGeom>
          <a:solidFill>
            <a:srgbClr val="99CCFF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Мини </a:t>
            </a:r>
          </a:p>
          <a:p>
            <a:pPr algn="ctr"/>
            <a:r>
              <a:rPr lang="ru-RU" sz="2400">
                <a:latin typeface="Times New Roman" pitchFamily="18" charset="0"/>
              </a:rPr>
              <a:t>- проект</a:t>
            </a:r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>
            <a:off x="468313" y="765175"/>
            <a:ext cx="2232025" cy="2211388"/>
          </a:xfrm>
          <a:prstGeom prst="ellipse">
            <a:avLst/>
          </a:prstGeom>
          <a:solidFill>
            <a:srgbClr val="99CCFF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Мини </a:t>
            </a:r>
          </a:p>
          <a:p>
            <a:pPr algn="ctr"/>
            <a:r>
              <a:rPr lang="ru-RU" sz="2400">
                <a:latin typeface="Times New Roman" pitchFamily="18" charset="0"/>
              </a:rPr>
              <a:t>- проект</a:t>
            </a:r>
          </a:p>
        </p:txBody>
      </p:sp>
      <p:sp>
        <p:nvSpPr>
          <p:cNvPr id="62471" name="Oval 7"/>
          <p:cNvSpPr>
            <a:spLocks noChangeArrowheads="1"/>
          </p:cNvSpPr>
          <p:nvPr/>
        </p:nvSpPr>
        <p:spPr bwMode="auto">
          <a:xfrm>
            <a:off x="6732588" y="2781300"/>
            <a:ext cx="2232025" cy="2211388"/>
          </a:xfrm>
          <a:prstGeom prst="ellipse">
            <a:avLst/>
          </a:prstGeom>
          <a:solidFill>
            <a:srgbClr val="99CCFF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Мини </a:t>
            </a:r>
          </a:p>
          <a:p>
            <a:pPr algn="ctr"/>
            <a:r>
              <a:rPr lang="ru-RU" sz="2400">
                <a:latin typeface="Times New Roman" pitchFamily="18" charset="0"/>
              </a:rPr>
              <a:t>- проект</a:t>
            </a:r>
          </a:p>
        </p:txBody>
      </p:sp>
      <p:sp>
        <p:nvSpPr>
          <p:cNvPr id="62472" name="Oval 8"/>
          <p:cNvSpPr>
            <a:spLocks noChangeArrowheads="1"/>
          </p:cNvSpPr>
          <p:nvPr/>
        </p:nvSpPr>
        <p:spPr bwMode="auto">
          <a:xfrm>
            <a:off x="5867400" y="333375"/>
            <a:ext cx="2232025" cy="2211388"/>
          </a:xfrm>
          <a:prstGeom prst="ellipse">
            <a:avLst/>
          </a:prstGeom>
          <a:solidFill>
            <a:srgbClr val="99CCFF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Мини </a:t>
            </a:r>
          </a:p>
          <a:p>
            <a:pPr algn="ctr"/>
            <a:r>
              <a:rPr lang="ru-RU" sz="2400">
                <a:latin typeface="Times New Roman" pitchFamily="18" charset="0"/>
              </a:rPr>
              <a:t>- проект</a:t>
            </a: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H="1">
            <a:off x="2195513" y="4005263"/>
            <a:ext cx="86360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 flipH="1" flipV="1">
            <a:off x="1692275" y="2565400"/>
            <a:ext cx="13668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 flipV="1">
            <a:off x="5364163" y="1989138"/>
            <a:ext cx="12954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>
            <a:off x="5651500" y="3213100"/>
            <a:ext cx="144145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3491880" y="3672681"/>
            <a:ext cx="935658" cy="9540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Мини- проект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493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3528" y="188913"/>
            <a:ext cx="8568952" cy="1143000"/>
          </a:xfrm>
        </p:spPr>
        <p:txBody>
          <a:bodyPr>
            <a:noAutofit/>
          </a:bodyPr>
          <a:lstStyle/>
          <a:p>
            <a:pPr eaLnBrk="1" hangingPunct="1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Проект – от руководителя к педагогу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2" name="Picture 4" descr="SAM_727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412875"/>
            <a:ext cx="3311525" cy="2376488"/>
          </a:xfrm>
        </p:spPr>
      </p:pic>
      <p:pic>
        <p:nvPicPr>
          <p:cNvPr id="63493" name="Picture 5" descr="IMG_16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4077072"/>
            <a:ext cx="3288687" cy="2484636"/>
          </a:xfrm>
        </p:spPr>
      </p:pic>
      <p:pic>
        <p:nvPicPr>
          <p:cNvPr id="63494" name="Picture 6" descr="IMG_166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4149725"/>
            <a:ext cx="3311525" cy="233997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30847"/>
            <a:ext cx="3312368" cy="248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717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205038"/>
            <a:ext cx="7773988" cy="1708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/>
              <a:t>1 этап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800" b="1" dirty="0" smtClean="0"/>
              <a:t>«Есть идея»</a:t>
            </a:r>
            <a:br>
              <a:rPr lang="ru-RU" sz="4800" b="1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</p:spTree>
    <p:extLst>
      <p:ext uri="{BB962C8B-B14F-4D97-AF65-F5344CB8AC3E}">
        <p14:creationId xmlns="" xmlns:p14="http://schemas.microsoft.com/office/powerpoint/2010/main" val="39987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65" y="1224930"/>
            <a:ext cx="5999845" cy="48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332656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Муниципальное дошкольное образовательное учреждение «Детский сад № 210»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8902" y="6093296"/>
            <a:ext cx="3269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год основания  - 1966</a:t>
            </a:r>
            <a:endParaRPr lang="ru-RU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20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1916113"/>
            <a:ext cx="7702550" cy="41798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4800" b="1" smtClean="0"/>
              <a:t>2 этап </a:t>
            </a:r>
          </a:p>
          <a:p>
            <a:pPr algn="ctr" eaLnBrk="1" hangingPunct="1">
              <a:buFontTx/>
              <a:buNone/>
            </a:pPr>
            <a:r>
              <a:rPr lang="ru-RU" sz="4800" b="1" smtClean="0"/>
              <a:t>«Проектные команды»</a:t>
            </a:r>
          </a:p>
        </p:txBody>
      </p:sp>
    </p:spTree>
    <p:extLst>
      <p:ext uri="{BB962C8B-B14F-4D97-AF65-F5344CB8AC3E}">
        <p14:creationId xmlns="" xmlns:p14="http://schemas.microsoft.com/office/powerpoint/2010/main" val="3366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Проектные команды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Количество участников</a:t>
            </a:r>
          </a:p>
          <a:p>
            <a:pPr eaLnBrk="1" hangingPunct="1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Состав команд </a:t>
            </a:r>
          </a:p>
          <a:p>
            <a:pPr eaLnBrk="1" hangingPunct="1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Степень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включённости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партнёров в управлении и реализации проектами</a:t>
            </a:r>
          </a:p>
        </p:txBody>
      </p:sp>
    </p:spTree>
    <p:extLst>
      <p:ext uri="{BB962C8B-B14F-4D97-AF65-F5344CB8AC3E}">
        <p14:creationId xmlns="" xmlns:p14="http://schemas.microsoft.com/office/powerpoint/2010/main" val="340502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188913"/>
            <a:ext cx="7772400" cy="936625"/>
          </a:xfrm>
        </p:spPr>
        <p:txBody>
          <a:bodyPr/>
          <a:lstStyle/>
          <a:p>
            <a:pPr eaLnBrk="1" hangingPunct="1"/>
            <a:r>
              <a:rPr lang="ru-RU" sz="4000" b="1" smtClean="0"/>
              <a:t>Проект «Книга сказок оживает»</a:t>
            </a:r>
            <a:r>
              <a:rPr lang="ru-RU" sz="4000" smtClean="0"/>
              <a:t> </a:t>
            </a:r>
          </a:p>
        </p:txBody>
      </p:sp>
      <p:pic>
        <p:nvPicPr>
          <p:cNvPr id="67587" name="Picture 3" descr="DSC0499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341438"/>
            <a:ext cx="3082925" cy="2376487"/>
          </a:xfrm>
        </p:spPr>
      </p:pic>
      <p:pic>
        <p:nvPicPr>
          <p:cNvPr id="67588" name="Picture 4" descr="CIMG71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005263"/>
            <a:ext cx="3097212" cy="2447925"/>
          </a:xfrm>
        </p:spPr>
      </p:pic>
      <p:pic>
        <p:nvPicPr>
          <p:cNvPr id="67589" name="Picture 5" descr="CIMG707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400" y="1341438"/>
            <a:ext cx="3155950" cy="2374900"/>
          </a:xfrm>
        </p:spPr>
      </p:pic>
      <p:pic>
        <p:nvPicPr>
          <p:cNvPr id="67590" name="Picture 6" descr="SAM_258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400" y="4005263"/>
            <a:ext cx="3155950" cy="2447925"/>
          </a:xfrm>
        </p:spPr>
      </p:pic>
    </p:spTree>
    <p:extLst>
      <p:ext uri="{BB962C8B-B14F-4D97-AF65-F5344CB8AC3E}">
        <p14:creationId xmlns="" xmlns:p14="http://schemas.microsoft.com/office/powerpoint/2010/main" val="246313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260350"/>
            <a:ext cx="7772400" cy="1223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smtClean="0"/>
              <a:t>Проект «Наш участок-загляденье»</a:t>
            </a:r>
            <a:r>
              <a:rPr lang="ru-RU" sz="4000" smtClean="0"/>
              <a:t> </a:t>
            </a:r>
          </a:p>
        </p:txBody>
      </p:sp>
      <p:pic>
        <p:nvPicPr>
          <p:cNvPr id="68611" name="Picture 3" descr="IMG_179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773238"/>
            <a:ext cx="3011488" cy="2189162"/>
          </a:xfrm>
          <a:noFill/>
        </p:spPr>
      </p:pic>
      <p:pic>
        <p:nvPicPr>
          <p:cNvPr id="68612" name="Picture 4" descr="SAM_702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4221163"/>
            <a:ext cx="3097212" cy="2232025"/>
          </a:xfrm>
        </p:spPr>
      </p:pic>
      <p:pic>
        <p:nvPicPr>
          <p:cNvPr id="68613" name="Picture 5" descr="SAM_631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149725"/>
            <a:ext cx="3011488" cy="2197100"/>
          </a:xfrm>
        </p:spPr>
      </p:pic>
      <p:pic>
        <p:nvPicPr>
          <p:cNvPr id="68614" name="Picture 6" descr="SAM_63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773238"/>
            <a:ext cx="3097212" cy="2262187"/>
          </a:xfrm>
        </p:spPr>
      </p:pic>
    </p:spTree>
    <p:extLst>
      <p:ext uri="{BB962C8B-B14F-4D97-AF65-F5344CB8AC3E}">
        <p14:creationId xmlns="" xmlns:p14="http://schemas.microsoft.com/office/powerpoint/2010/main" val="360481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223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smtClean="0"/>
              <a:t>Проект «Наш участок-загляденье»</a:t>
            </a:r>
          </a:p>
        </p:txBody>
      </p:sp>
      <p:pic>
        <p:nvPicPr>
          <p:cNvPr id="69635" name="Picture 3" descr="SAM_111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773238"/>
            <a:ext cx="3167062" cy="2189162"/>
          </a:xfrm>
        </p:spPr>
      </p:pic>
      <p:pic>
        <p:nvPicPr>
          <p:cNvPr id="69636" name="Picture 4" descr="SAM_253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4365625"/>
            <a:ext cx="3167062" cy="2197100"/>
          </a:xfrm>
        </p:spPr>
      </p:pic>
      <p:pic>
        <p:nvPicPr>
          <p:cNvPr id="69637" name="Picture 5" descr="IMG_1290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2292350"/>
            <a:ext cx="4033837" cy="3141663"/>
          </a:xfrm>
        </p:spPr>
      </p:pic>
    </p:spTree>
    <p:extLst>
      <p:ext uri="{BB962C8B-B14F-4D97-AF65-F5344CB8AC3E}">
        <p14:creationId xmlns="" xmlns:p14="http://schemas.microsoft.com/office/powerpoint/2010/main" val="236469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916113"/>
            <a:ext cx="7772400" cy="2447925"/>
          </a:xfrm>
        </p:spPr>
        <p:txBody>
          <a:bodyPr/>
          <a:lstStyle/>
          <a:p>
            <a:pPr eaLnBrk="1" hangingPunct="1"/>
            <a:r>
              <a:rPr lang="ru-RU" b="1" smtClean="0"/>
              <a:t>3 этап </a:t>
            </a:r>
            <a:br>
              <a:rPr lang="ru-RU" b="1" smtClean="0"/>
            </a:br>
            <a:r>
              <a:rPr lang="ru-RU" sz="4800" b="1" smtClean="0"/>
              <a:t>«Мысли на бумагу»</a:t>
            </a:r>
          </a:p>
        </p:txBody>
      </p:sp>
    </p:spTree>
    <p:extLst>
      <p:ext uri="{BB962C8B-B14F-4D97-AF65-F5344CB8AC3E}">
        <p14:creationId xmlns="" xmlns:p14="http://schemas.microsoft.com/office/powerpoint/2010/main" val="13396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 eaLnBrk="1" hangingPunct="1"/>
            <a:r>
              <a:rPr lang="ru-RU" smtClean="0"/>
              <a:t>Оформление проекта</a:t>
            </a:r>
          </a:p>
        </p:txBody>
      </p:sp>
      <p:pic>
        <p:nvPicPr>
          <p:cNvPr id="71683" name="Picture 3" descr="IMG_166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75" y="1600200"/>
            <a:ext cx="5810250" cy="4525963"/>
          </a:xfrm>
        </p:spPr>
      </p:pic>
    </p:spTree>
    <p:extLst>
      <p:ext uri="{BB962C8B-B14F-4D97-AF65-F5344CB8AC3E}">
        <p14:creationId xmlns="" xmlns:p14="http://schemas.microsoft.com/office/powerpoint/2010/main" val="8834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051425"/>
          </a:xfrm>
        </p:spPr>
        <p:txBody>
          <a:bodyPr/>
          <a:lstStyle/>
          <a:p>
            <a:pPr eaLnBrk="1" hangingPunct="1"/>
            <a:r>
              <a:rPr lang="ru-RU" b="1" smtClean="0"/>
              <a:t>4 этап </a:t>
            </a:r>
            <a:br>
              <a:rPr lang="ru-RU" b="1" smtClean="0"/>
            </a:br>
            <a:r>
              <a:rPr lang="ru-RU" sz="4800" b="1" smtClean="0"/>
              <a:t>«Знакомим с проектом»</a:t>
            </a:r>
          </a:p>
        </p:txBody>
      </p:sp>
    </p:spTree>
    <p:extLst>
      <p:ext uri="{BB962C8B-B14F-4D97-AF65-F5344CB8AC3E}">
        <p14:creationId xmlns="" xmlns:p14="http://schemas.microsoft.com/office/powerpoint/2010/main" val="33360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008062"/>
          </a:xfrm>
        </p:spPr>
        <p:txBody>
          <a:bodyPr/>
          <a:lstStyle/>
          <a:p>
            <a:pPr eaLnBrk="1" hangingPunct="1"/>
            <a:r>
              <a:rPr lang="ru-RU" b="1" smtClean="0"/>
              <a:t>Совместные обсуждения</a:t>
            </a:r>
          </a:p>
        </p:txBody>
      </p:sp>
      <p:pic>
        <p:nvPicPr>
          <p:cNvPr id="73731" name="Picture 3" descr="IMG_165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412875"/>
            <a:ext cx="3155950" cy="2549525"/>
          </a:xfrm>
        </p:spPr>
      </p:pic>
      <p:pic>
        <p:nvPicPr>
          <p:cNvPr id="73732" name="Picture 4" descr="IMG_166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221163"/>
            <a:ext cx="3168650" cy="2376487"/>
          </a:xfrm>
        </p:spPr>
      </p:pic>
      <p:pic>
        <p:nvPicPr>
          <p:cNvPr id="73733" name="Picture 5" descr="IMG_1658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7013" y="1641475"/>
            <a:ext cx="4649787" cy="3927475"/>
          </a:xfrm>
        </p:spPr>
      </p:pic>
    </p:spTree>
    <p:extLst>
      <p:ext uri="{BB962C8B-B14F-4D97-AF65-F5344CB8AC3E}">
        <p14:creationId xmlns="" xmlns:p14="http://schemas.microsoft.com/office/powerpoint/2010/main" val="164151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260350"/>
            <a:ext cx="7772400" cy="1152525"/>
          </a:xfrm>
        </p:spPr>
        <p:txBody>
          <a:bodyPr/>
          <a:lstStyle/>
          <a:p>
            <a:pPr eaLnBrk="1" hangingPunct="1"/>
            <a:r>
              <a:rPr lang="ru-RU" b="1" smtClean="0"/>
              <a:t>Проект «Семейный фитнес»</a:t>
            </a:r>
            <a:r>
              <a:rPr lang="ru-RU" smtClean="0"/>
              <a:t> </a:t>
            </a:r>
          </a:p>
        </p:txBody>
      </p:sp>
      <p:pic>
        <p:nvPicPr>
          <p:cNvPr id="74755" name="Picture 3" descr="SAM_768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28775"/>
            <a:ext cx="3168650" cy="2333625"/>
          </a:xfrm>
        </p:spPr>
      </p:pic>
      <p:pic>
        <p:nvPicPr>
          <p:cNvPr id="74756" name="Picture 4" descr="SAM_769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365625"/>
            <a:ext cx="3168650" cy="2303463"/>
          </a:xfrm>
        </p:spPr>
      </p:pic>
      <p:pic>
        <p:nvPicPr>
          <p:cNvPr id="74757" name="Picture 5" descr="SAM_770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400" y="1628775"/>
            <a:ext cx="3155950" cy="2333625"/>
          </a:xfrm>
        </p:spPr>
      </p:pic>
      <p:pic>
        <p:nvPicPr>
          <p:cNvPr id="74758" name="Picture 6" descr="SAM_769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365625"/>
            <a:ext cx="3168650" cy="2303463"/>
          </a:xfrm>
        </p:spPr>
      </p:pic>
    </p:spTree>
    <p:extLst>
      <p:ext uri="{BB962C8B-B14F-4D97-AF65-F5344CB8AC3E}">
        <p14:creationId xmlns="" xmlns:p14="http://schemas.microsoft.com/office/powerpoint/2010/main" val="274139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333375"/>
            <a:ext cx="8229600" cy="4525963"/>
          </a:xfrm>
        </p:spPr>
        <p:txBody>
          <a:bodyPr/>
          <a:lstStyle/>
          <a:p>
            <a:pPr eaLnBrk="1" hangingPunct="1"/>
            <a:r>
              <a:rPr lang="ru-RU" altLang="ru-RU" sz="2800" dirty="0" smtClean="0">
                <a:latin typeface="Times New Roman" pitchFamily="18" charset="0"/>
              </a:rPr>
              <a:t>6 групп  - общеразвивающей направленности</a:t>
            </a:r>
          </a:p>
          <a:p>
            <a:pPr eaLnBrk="1" hangingPunct="1"/>
            <a:r>
              <a:rPr lang="ru-RU" altLang="ru-RU" sz="2800" dirty="0" smtClean="0">
                <a:latin typeface="Times New Roman" pitchFamily="18" charset="0"/>
              </a:rPr>
              <a:t>2 группы  - компенсирующей направленности</a:t>
            </a:r>
          </a:p>
          <a:p>
            <a:pPr eaLnBrk="1" hangingPunct="1"/>
            <a:r>
              <a:rPr lang="ru-RU" altLang="ru-RU" sz="2800" dirty="0" smtClean="0">
                <a:latin typeface="Times New Roman" pitchFamily="18" charset="0"/>
              </a:rPr>
              <a:t>2 группы  - комбинированные</a:t>
            </a:r>
          </a:p>
        </p:txBody>
      </p:sp>
      <p:pic>
        <p:nvPicPr>
          <p:cNvPr id="16387" name="Рисунок 4" descr="SS10287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42912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DSC034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46405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1008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4213" y="260350"/>
            <a:ext cx="7772400" cy="936625"/>
          </a:xfrm>
        </p:spPr>
        <p:txBody>
          <a:bodyPr/>
          <a:lstStyle/>
          <a:p>
            <a:pPr eaLnBrk="1" hangingPunct="1"/>
            <a:r>
              <a:rPr lang="ru-RU" b="1" smtClean="0"/>
              <a:t>Проект «Скоро в школу»</a:t>
            </a:r>
          </a:p>
        </p:txBody>
      </p:sp>
      <p:pic>
        <p:nvPicPr>
          <p:cNvPr id="75779" name="Picture 3" descr="SAM_08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3573017"/>
            <a:ext cx="3764570" cy="2944136"/>
          </a:xfrm>
        </p:spPr>
      </p:pic>
      <p:pic>
        <p:nvPicPr>
          <p:cNvPr id="75780" name="Picture 4" descr="SAM_077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196975"/>
            <a:ext cx="4308475" cy="3382963"/>
          </a:xfrm>
        </p:spPr>
      </p:pic>
    </p:spTree>
    <p:extLst>
      <p:ext uri="{BB962C8B-B14F-4D97-AF65-F5344CB8AC3E}">
        <p14:creationId xmlns="" xmlns:p14="http://schemas.microsoft.com/office/powerpoint/2010/main" val="34273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188913"/>
            <a:ext cx="7772400" cy="936625"/>
          </a:xfrm>
        </p:spPr>
        <p:txBody>
          <a:bodyPr/>
          <a:lstStyle/>
          <a:p>
            <a:pPr eaLnBrk="1" hangingPunct="1"/>
            <a:r>
              <a:rPr lang="ru-RU" b="1" smtClean="0"/>
              <a:t>Проект «Скоро в школу»</a:t>
            </a:r>
          </a:p>
        </p:txBody>
      </p:sp>
      <p:pic>
        <p:nvPicPr>
          <p:cNvPr id="76803" name="Picture 3" descr="SAM_724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557338"/>
            <a:ext cx="3084512" cy="2405062"/>
          </a:xfrm>
        </p:spPr>
      </p:pic>
      <p:pic>
        <p:nvPicPr>
          <p:cNvPr id="76804" name="Picture 4" descr="SAM_725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365625"/>
            <a:ext cx="3024187" cy="2232025"/>
          </a:xfrm>
        </p:spPr>
      </p:pic>
      <p:pic>
        <p:nvPicPr>
          <p:cNvPr id="76805" name="Picture 5" descr="SAM_724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557338"/>
            <a:ext cx="3097213" cy="2405062"/>
          </a:xfrm>
        </p:spPr>
      </p:pic>
      <p:pic>
        <p:nvPicPr>
          <p:cNvPr id="76806" name="Picture 6" descr="P108094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4365625"/>
            <a:ext cx="3097213" cy="2232025"/>
          </a:xfrm>
        </p:spPr>
      </p:pic>
    </p:spTree>
    <p:extLst>
      <p:ext uri="{BB962C8B-B14F-4D97-AF65-F5344CB8AC3E}">
        <p14:creationId xmlns="" xmlns:p14="http://schemas.microsoft.com/office/powerpoint/2010/main" val="339774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4213" y="260350"/>
            <a:ext cx="7772400" cy="936625"/>
          </a:xfrm>
        </p:spPr>
        <p:txBody>
          <a:bodyPr/>
          <a:lstStyle/>
          <a:p>
            <a:pPr eaLnBrk="1" hangingPunct="1"/>
            <a:r>
              <a:rPr lang="ru-RU" b="1" smtClean="0"/>
              <a:t>Знакомимся со школой</a:t>
            </a:r>
          </a:p>
        </p:txBody>
      </p:sp>
      <p:pic>
        <p:nvPicPr>
          <p:cNvPr id="77827" name="Picture 3" descr="SAM_716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341438"/>
            <a:ext cx="3240087" cy="2620962"/>
          </a:xfrm>
        </p:spPr>
      </p:pic>
      <p:pic>
        <p:nvPicPr>
          <p:cNvPr id="77828" name="Picture 4" descr="IMG_162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341438"/>
            <a:ext cx="3167063" cy="2519362"/>
          </a:xfrm>
        </p:spPr>
      </p:pic>
      <p:pic>
        <p:nvPicPr>
          <p:cNvPr id="77829" name="Picture 5" descr="SAM_717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4149080"/>
            <a:ext cx="3167063" cy="2376488"/>
          </a:xfrm>
        </p:spPr>
      </p:pic>
      <p:pic>
        <p:nvPicPr>
          <p:cNvPr id="77830" name="Picture 6" descr="SAM_00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116326"/>
            <a:ext cx="3312864" cy="240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413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4213" y="0"/>
            <a:ext cx="7772400" cy="836613"/>
          </a:xfrm>
        </p:spPr>
        <p:txBody>
          <a:bodyPr/>
          <a:lstStyle/>
          <a:p>
            <a:pPr eaLnBrk="1" hangingPunct="1"/>
            <a:r>
              <a:rPr lang="ru-RU" b="1" smtClean="0"/>
              <a:t>Наши партнёры - родители</a:t>
            </a:r>
          </a:p>
        </p:txBody>
      </p:sp>
      <p:pic>
        <p:nvPicPr>
          <p:cNvPr id="78851" name="Picture 3" descr="SAM_07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052513"/>
            <a:ext cx="3455987" cy="2549525"/>
          </a:xfrm>
        </p:spPr>
      </p:pic>
      <p:pic>
        <p:nvPicPr>
          <p:cNvPr id="78852" name="Picture 4" descr="SAM_509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052513"/>
            <a:ext cx="3671888" cy="2549525"/>
          </a:xfrm>
        </p:spPr>
      </p:pic>
      <p:pic>
        <p:nvPicPr>
          <p:cNvPr id="78853" name="Picture 5" descr="SAM_07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005263"/>
            <a:ext cx="3455987" cy="2592387"/>
          </a:xfrm>
        </p:spPr>
      </p:pic>
      <p:pic>
        <p:nvPicPr>
          <p:cNvPr id="78854" name="Picture 6" descr="DSC0214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4005263"/>
            <a:ext cx="3671888" cy="2592387"/>
          </a:xfrm>
        </p:spPr>
      </p:pic>
    </p:spTree>
    <p:extLst>
      <p:ext uri="{BB962C8B-B14F-4D97-AF65-F5344CB8AC3E}">
        <p14:creationId xmlns="" xmlns:p14="http://schemas.microsoft.com/office/powerpoint/2010/main" val="63768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195888"/>
          </a:xfrm>
        </p:spPr>
        <p:txBody>
          <a:bodyPr/>
          <a:lstStyle/>
          <a:p>
            <a:pPr eaLnBrk="1" hangingPunct="1"/>
            <a:r>
              <a:rPr lang="ru-RU" b="1" smtClean="0"/>
              <a:t>5 этап </a:t>
            </a:r>
            <a:br>
              <a:rPr lang="ru-RU" b="1" smtClean="0"/>
            </a:br>
            <a:r>
              <a:rPr lang="ru-RU" sz="4800" b="1" smtClean="0"/>
              <a:t>«За советом»</a:t>
            </a:r>
          </a:p>
        </p:txBody>
      </p:sp>
    </p:spTree>
    <p:extLst>
      <p:ext uri="{BB962C8B-B14F-4D97-AF65-F5344CB8AC3E}">
        <p14:creationId xmlns="" xmlns:p14="http://schemas.microsoft.com/office/powerpoint/2010/main" val="17139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 eaLnBrk="1" hangingPunct="1"/>
            <a:r>
              <a:rPr lang="ru-RU" b="1" smtClean="0"/>
              <a:t>Стратегический совет</a:t>
            </a:r>
          </a:p>
        </p:txBody>
      </p:sp>
      <p:pic>
        <p:nvPicPr>
          <p:cNvPr id="81923" name="Picture 3" descr="SAM_708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00213"/>
            <a:ext cx="3810000" cy="2881312"/>
          </a:xfrm>
        </p:spPr>
      </p:pic>
      <p:pic>
        <p:nvPicPr>
          <p:cNvPr id="81924" name="Picture 4" descr="SAM_70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3429000"/>
            <a:ext cx="3810000" cy="3001963"/>
          </a:xfrm>
        </p:spPr>
      </p:pic>
    </p:spTree>
    <p:extLst>
      <p:ext uri="{BB962C8B-B14F-4D97-AF65-F5344CB8AC3E}">
        <p14:creationId xmlns="" xmlns:p14="http://schemas.microsoft.com/office/powerpoint/2010/main" val="6215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195888"/>
          </a:xfrm>
        </p:spPr>
        <p:txBody>
          <a:bodyPr/>
          <a:lstStyle/>
          <a:p>
            <a:pPr eaLnBrk="1" hangingPunct="1"/>
            <a:r>
              <a:rPr lang="ru-RU" b="1" dirty="0" smtClean="0"/>
              <a:t>6 этап </a:t>
            </a:r>
            <a:br>
              <a:rPr lang="ru-RU" b="1" dirty="0" smtClean="0"/>
            </a:br>
            <a:r>
              <a:rPr lang="ru-RU" sz="4800" b="1" dirty="0" smtClean="0"/>
              <a:t>«Рефлексия»</a:t>
            </a:r>
          </a:p>
        </p:txBody>
      </p:sp>
    </p:spTree>
    <p:extLst>
      <p:ext uri="{BB962C8B-B14F-4D97-AF65-F5344CB8AC3E}">
        <p14:creationId xmlns="" xmlns:p14="http://schemas.microsoft.com/office/powerpoint/2010/main" val="47783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195888"/>
          </a:xfrm>
        </p:spPr>
        <p:txBody>
          <a:bodyPr/>
          <a:lstStyle/>
          <a:p>
            <a:pPr eaLnBrk="1" hangingPunct="1"/>
            <a:r>
              <a:rPr lang="ru-RU" b="1" smtClean="0"/>
              <a:t>7 этап </a:t>
            </a:r>
            <a:br>
              <a:rPr lang="ru-RU" b="1" smtClean="0"/>
            </a:br>
            <a:r>
              <a:rPr lang="ru-RU" sz="4800" b="1" smtClean="0"/>
              <a:t>«Вот он - результат!»</a:t>
            </a:r>
            <a:r>
              <a:rPr lang="ru-RU" smtClean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20095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11188" y="260350"/>
            <a:ext cx="7772400" cy="1268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smtClean="0"/>
              <a:t>Итоговое мероприятие.</a:t>
            </a:r>
            <a:br>
              <a:rPr lang="ru-RU" sz="4000" b="1" smtClean="0"/>
            </a:br>
            <a:r>
              <a:rPr lang="ru-RU" sz="4000" b="1" smtClean="0"/>
              <a:t>Проект «Любимая игрушка»</a:t>
            </a:r>
          </a:p>
        </p:txBody>
      </p:sp>
      <p:pic>
        <p:nvPicPr>
          <p:cNvPr id="84995" name="Picture 3" descr="SAM_777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4437063"/>
            <a:ext cx="3168650" cy="2232025"/>
          </a:xfrm>
        </p:spPr>
      </p:pic>
      <p:pic>
        <p:nvPicPr>
          <p:cNvPr id="84996" name="Picture 4" descr="SAM_777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628775"/>
            <a:ext cx="3168650" cy="2341563"/>
          </a:xfrm>
        </p:spPr>
      </p:pic>
      <p:pic>
        <p:nvPicPr>
          <p:cNvPr id="84997" name="Picture 5" descr="SAM_776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437063"/>
            <a:ext cx="3095625" cy="2232025"/>
          </a:xfrm>
        </p:spPr>
      </p:pic>
      <p:pic>
        <p:nvPicPr>
          <p:cNvPr id="84998" name="Picture 6" descr="SAM_775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628775"/>
            <a:ext cx="3155950" cy="2333625"/>
          </a:xfrm>
        </p:spPr>
      </p:pic>
    </p:spTree>
    <p:extLst>
      <p:ext uri="{BB962C8B-B14F-4D97-AF65-F5344CB8AC3E}">
        <p14:creationId xmlns="" xmlns:p14="http://schemas.microsoft.com/office/powerpoint/2010/main" val="2242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0" y="-357214"/>
            <a:ext cx="9144000" cy="192882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/>
              <a:t>Проект </a:t>
            </a:r>
            <a:br>
              <a:rPr lang="ru-RU" sz="4000" b="1" dirty="0" smtClean="0"/>
            </a:br>
            <a:r>
              <a:rPr lang="ru-RU" sz="4000" b="1" dirty="0" smtClean="0"/>
              <a:t>«Капелька - путешественница»</a:t>
            </a:r>
            <a:endParaRPr lang="ru-RU" sz="4000" b="1" dirty="0"/>
          </a:p>
        </p:txBody>
      </p:sp>
      <p:pic>
        <p:nvPicPr>
          <p:cNvPr id="1026" name="Picture 2" descr="F:\Печать 2015\SAM_02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009" y="1600200"/>
            <a:ext cx="3278982" cy="2185988"/>
          </a:xfrm>
          <a:prstGeom prst="rect">
            <a:avLst/>
          </a:prstGeom>
          <a:noFill/>
        </p:spPr>
      </p:pic>
      <p:pic>
        <p:nvPicPr>
          <p:cNvPr id="1027" name="Picture 3" descr="F:\Печать 2015\SAM_02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8009" y="1600200"/>
            <a:ext cx="3278982" cy="2185988"/>
          </a:xfrm>
          <a:prstGeom prst="rect">
            <a:avLst/>
          </a:prstGeom>
          <a:noFill/>
        </p:spPr>
      </p:pic>
      <p:pic>
        <p:nvPicPr>
          <p:cNvPr id="1028" name="Picture 4" descr="F:\Печать 2015\SAM_0227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05064"/>
            <a:ext cx="3281363" cy="2187575"/>
          </a:xfrm>
          <a:prstGeom prst="rect">
            <a:avLst/>
          </a:prstGeom>
          <a:noFill/>
        </p:spPr>
      </p:pic>
      <p:pic>
        <p:nvPicPr>
          <p:cNvPr id="1029" name="Picture 5" descr="F:\Печать 2015\SAM_021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9" y="3929066"/>
            <a:ext cx="3295646" cy="2197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02" y="2564904"/>
            <a:ext cx="4072027" cy="3569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808" y="1052736"/>
            <a:ext cx="7916416" cy="1584176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в ДОУ: от руководителя к педагогу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5616" y="6134478"/>
            <a:ext cx="6400800" cy="672480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246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Oval 2"/>
          <p:cNvSpPr>
            <a:spLocks noChangeArrowheads="1"/>
          </p:cNvSpPr>
          <p:nvPr/>
        </p:nvSpPr>
        <p:spPr bwMode="auto">
          <a:xfrm>
            <a:off x="6300788" y="3068638"/>
            <a:ext cx="2087562" cy="194468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3. Мысли </a:t>
            </a:r>
          </a:p>
          <a:p>
            <a:pPr algn="ctr"/>
            <a:r>
              <a:rPr lang="ru-RU" sz="2400">
                <a:latin typeface="Times New Roman" pitchFamily="18" charset="0"/>
              </a:rPr>
              <a:t>на</a:t>
            </a:r>
          </a:p>
          <a:p>
            <a:pPr algn="ctr"/>
            <a:r>
              <a:rPr lang="ru-RU" sz="2400">
                <a:latin typeface="Times New Roman" pitchFamily="18" charset="0"/>
              </a:rPr>
              <a:t>бумагу</a:t>
            </a:r>
          </a:p>
        </p:txBody>
      </p:sp>
      <p:sp>
        <p:nvSpPr>
          <p:cNvPr id="87043" name="Oval 3"/>
          <p:cNvSpPr>
            <a:spLocks noChangeArrowheads="1"/>
          </p:cNvSpPr>
          <p:nvPr/>
        </p:nvSpPr>
        <p:spPr bwMode="auto">
          <a:xfrm>
            <a:off x="3419475" y="188913"/>
            <a:ext cx="2087563" cy="194468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457200" indent="-457200" algn="ctr">
              <a:buFontTx/>
              <a:buAutoNum type="arabicPeriod"/>
            </a:pPr>
            <a:r>
              <a:rPr lang="ru-RU" sz="2400">
                <a:latin typeface="Times New Roman" pitchFamily="18" charset="0"/>
              </a:rPr>
              <a:t>Есть </a:t>
            </a:r>
          </a:p>
          <a:p>
            <a:pPr marL="457200" indent="-457200" algn="ctr"/>
            <a:r>
              <a:rPr lang="ru-RU" sz="2400">
                <a:latin typeface="Times New Roman" pitchFamily="18" charset="0"/>
              </a:rPr>
              <a:t>идея</a:t>
            </a:r>
          </a:p>
        </p:txBody>
      </p:sp>
      <p:sp>
        <p:nvSpPr>
          <p:cNvPr id="87044" name="Oval 4"/>
          <p:cNvSpPr>
            <a:spLocks noChangeArrowheads="1"/>
          </p:cNvSpPr>
          <p:nvPr/>
        </p:nvSpPr>
        <p:spPr bwMode="auto">
          <a:xfrm>
            <a:off x="4643438" y="4724400"/>
            <a:ext cx="2087562" cy="194468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4. Знакомим</a:t>
            </a:r>
          </a:p>
          <a:p>
            <a:pPr algn="ctr"/>
            <a:r>
              <a:rPr lang="ru-RU" sz="2400">
                <a:latin typeface="Times New Roman" pitchFamily="18" charset="0"/>
              </a:rPr>
              <a:t>с проектами</a:t>
            </a:r>
          </a:p>
        </p:txBody>
      </p:sp>
      <p:sp>
        <p:nvSpPr>
          <p:cNvPr id="87045" name="Oval 5"/>
          <p:cNvSpPr>
            <a:spLocks noChangeArrowheads="1"/>
          </p:cNvSpPr>
          <p:nvPr/>
        </p:nvSpPr>
        <p:spPr bwMode="auto">
          <a:xfrm>
            <a:off x="2051050" y="4724400"/>
            <a:ext cx="2087563" cy="194468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5. За советом</a:t>
            </a:r>
          </a:p>
        </p:txBody>
      </p:sp>
      <p:sp>
        <p:nvSpPr>
          <p:cNvPr id="87046" name="Oval 6"/>
          <p:cNvSpPr>
            <a:spLocks noChangeArrowheads="1"/>
          </p:cNvSpPr>
          <p:nvPr/>
        </p:nvSpPr>
        <p:spPr bwMode="auto">
          <a:xfrm>
            <a:off x="684213" y="2997200"/>
            <a:ext cx="2087562" cy="194468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6. Рефлексия</a:t>
            </a:r>
          </a:p>
        </p:txBody>
      </p:sp>
      <p:sp>
        <p:nvSpPr>
          <p:cNvPr id="87047" name="Oval 7"/>
          <p:cNvSpPr>
            <a:spLocks noChangeArrowheads="1"/>
          </p:cNvSpPr>
          <p:nvPr/>
        </p:nvSpPr>
        <p:spPr bwMode="auto">
          <a:xfrm>
            <a:off x="1116013" y="836613"/>
            <a:ext cx="2087562" cy="194468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Times New Roman" pitchFamily="18" charset="0"/>
              </a:rPr>
              <a:t>7. Вот он </a:t>
            </a:r>
          </a:p>
          <a:p>
            <a:pPr algn="ctr"/>
            <a:r>
              <a:rPr lang="ru-RU" sz="2400">
                <a:latin typeface="Times New Roman" pitchFamily="18" charset="0"/>
              </a:rPr>
              <a:t>- результат!</a:t>
            </a:r>
          </a:p>
        </p:txBody>
      </p:sp>
      <p:sp>
        <p:nvSpPr>
          <p:cNvPr id="87048" name="Oval 8"/>
          <p:cNvSpPr>
            <a:spLocks noChangeArrowheads="1"/>
          </p:cNvSpPr>
          <p:nvPr/>
        </p:nvSpPr>
        <p:spPr bwMode="auto">
          <a:xfrm>
            <a:off x="5867400" y="908050"/>
            <a:ext cx="2087563" cy="194468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>
              <a:latin typeface="Times New Roman" pitchFamily="18" charset="0"/>
            </a:endParaRPr>
          </a:p>
          <a:p>
            <a:pPr algn="ctr"/>
            <a:r>
              <a:rPr lang="ru-RU" sz="2400">
                <a:latin typeface="Times New Roman" pitchFamily="18" charset="0"/>
              </a:rPr>
              <a:t>2. Проектная</a:t>
            </a:r>
          </a:p>
          <a:p>
            <a:pPr algn="ctr"/>
            <a:r>
              <a:rPr lang="ru-RU" sz="2400">
                <a:latin typeface="Times New Roman" pitchFamily="18" charset="0"/>
              </a:rPr>
              <a:t> группа</a:t>
            </a: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5219700" y="1125538"/>
            <a:ext cx="865188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>
            <a:off x="7164388" y="2492375"/>
            <a:ext cx="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 flipH="1">
            <a:off x="6084888" y="4652963"/>
            <a:ext cx="79216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2" name="Line 12"/>
          <p:cNvSpPr>
            <a:spLocks noChangeShapeType="1"/>
          </p:cNvSpPr>
          <p:nvPr/>
        </p:nvSpPr>
        <p:spPr bwMode="auto">
          <a:xfrm flipH="1">
            <a:off x="3708400" y="6092825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 flipH="1" flipV="1">
            <a:off x="1908175" y="4437063"/>
            <a:ext cx="7921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 flipV="1">
            <a:off x="1547813" y="2420938"/>
            <a:ext cx="144462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 flipV="1">
            <a:off x="2843213" y="1125538"/>
            <a:ext cx="7921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4000" dirty="0" smtClean="0">
                <a:latin typeface="Times New Roman" pitchFamily="18" charset="0"/>
              </a:rPr>
              <a:t>Кофе-пауза</a:t>
            </a:r>
          </a:p>
        </p:txBody>
      </p:sp>
      <p:pic>
        <p:nvPicPr>
          <p:cNvPr id="83973" name="Picture 5" descr="1265480931_uaea6bgp8m9zdqe"/>
          <p:cNvPicPr>
            <a:picLocks noChangeAspect="1" noChangeArrowheads="1"/>
          </p:cNvPicPr>
          <p:nvPr/>
        </p:nvPicPr>
        <p:blipFill>
          <a:blip r:embed="rId2" cstate="print"/>
          <a:srcRect b="5200"/>
          <a:stretch>
            <a:fillRect/>
          </a:stretch>
        </p:blipFill>
        <p:spPr bwMode="auto">
          <a:xfrm>
            <a:off x="4786314" y="1857364"/>
            <a:ext cx="3687767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549275"/>
            <a:ext cx="7772400" cy="1871663"/>
          </a:xfrm>
          <a:solidFill>
            <a:srgbClr val="FF00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anchor="b" anchorCtr="1"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Проект </a:t>
            </a:r>
            <a:b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«Маленькая Вселенная»</a:t>
            </a:r>
          </a:p>
        </p:txBody>
      </p:sp>
      <p:pic>
        <p:nvPicPr>
          <p:cNvPr id="91139" name="i-main-pic" descr="Картинка 297 из 3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2924175"/>
            <a:ext cx="36004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487363"/>
            <a:ext cx="7772400" cy="831850"/>
          </a:xfrm>
        </p:spPr>
        <p:txBody>
          <a:bodyPr anchor="b" anchorCtr="1"/>
          <a:lstStyle/>
          <a:p>
            <a:pPr eaLnBrk="1" hangingPunct="1">
              <a:defRPr/>
            </a:pPr>
            <a:r>
              <a:rPr lang="ru-RU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Конкретная цель:</a:t>
            </a:r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1773238"/>
            <a:ext cx="7632700" cy="3024187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и обеспечение ежеквартального выхода в рамках детского сада информационно-консультативного печатного журнала «Маленькая Вселенная»</a:t>
            </a:r>
          </a:p>
        </p:txBody>
      </p:sp>
      <p:sp>
        <p:nvSpPr>
          <p:cNvPr id="92164" name="Text Box 6"/>
          <p:cNvSpPr txBox="1">
            <a:spLocks noChangeArrowheads="1"/>
          </p:cNvSpPr>
          <p:nvPr/>
        </p:nvSpPr>
        <p:spPr bwMode="auto">
          <a:xfrm>
            <a:off x="6084888" y="5516563"/>
            <a:ext cx="2087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latin typeface="Tahoma" pitchFamily="34" charset="0"/>
            </a:endParaRPr>
          </a:p>
        </p:txBody>
      </p:sp>
      <p:pic>
        <p:nvPicPr>
          <p:cNvPr id="92165" name="Picture 35" descr="MC90027911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4797425"/>
            <a:ext cx="1862137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37" descr="MC900351927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4797425"/>
            <a:ext cx="1812925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683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Задачи: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125538"/>
            <a:ext cx="8229600" cy="5256212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Предоставлять родителям своевременную информацию о работе детского сада № 210, о событиях, происходящих в нём;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Оказывать консультативную помощь по вопросам образования детей дошкольного возраста;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Создавать условия для проявления активности родителей в жизни детского сада,  поддержке семейных традиций и инициатив;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Накапливать опыт педагогического коллектива в области подготовки публикаций,  взаимодействия с социальными партнерами различных сфер;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Повышение имиджа детского сада в кругу родительской общественности  и социальных партнеров.</a:t>
            </a:r>
          </a:p>
          <a:p>
            <a:pPr marL="609600" indent="-609600" algn="just" eaLnBrk="1" hangingPunct="1">
              <a:lnSpc>
                <a:spcPct val="80000"/>
              </a:lnSpc>
              <a:buNone/>
              <a:defRPr/>
            </a:pPr>
            <a:endParaRPr lang="ru-RU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06450"/>
          </a:xfrm>
        </p:spPr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Продукт: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341438"/>
            <a:ext cx="8785225" cy="489585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Информационно-консультативный иллюстрированный </a:t>
            </a:r>
          </a:p>
          <a:p>
            <a:pPr algn="ctr" eaLnBrk="1" hangingPunct="1">
              <a:buFontTx/>
              <a:buNone/>
              <a:defRPr/>
            </a:pP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журнал для родителей, выпускаемый 3 раза в год</a:t>
            </a: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068960"/>
            <a:ext cx="55451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44675"/>
            <a:ext cx="8229600" cy="4175125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40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Макет журнала</a:t>
            </a:r>
          </a:p>
          <a:p>
            <a:pPr algn="ctr" eaLnBrk="1" hangingPunct="1">
              <a:buFontTx/>
              <a:buNone/>
              <a:defRPr/>
            </a:pPr>
            <a:endParaRPr lang="ru-RU" sz="4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Выбор названия журнала, определение частоты издания</a:t>
            </a:r>
          </a:p>
          <a:p>
            <a:pPr eaLnBrk="1" hangingPunct="1"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Определение количества рубрик, их названий, эмблем, краткого содержания</a:t>
            </a:r>
          </a:p>
          <a:p>
            <a:pPr eaLnBrk="1" hangingPunct="1">
              <a:buFontTx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3375"/>
            <a:ext cx="8229600" cy="611981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ru-RU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Информационно-консультативный иллюстрированный </a:t>
            </a:r>
          </a:p>
          <a:p>
            <a:pPr algn="ctr" eaLnBrk="1" hangingPunct="1">
              <a:buFontTx/>
              <a:buNone/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журнал для родителей </a:t>
            </a:r>
          </a:p>
          <a:p>
            <a:pPr algn="ctr" eaLnBrk="1" hangingPunct="1">
              <a:buFontTx/>
              <a:buNone/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«Маленькая Вселенная», </a:t>
            </a:r>
          </a:p>
          <a:p>
            <a:pPr algn="ctr" eaLnBrk="1" hangingPunct="1">
              <a:buFontTx/>
              <a:buNone/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выпускаемый 3 раза в год</a:t>
            </a:r>
          </a:p>
          <a:p>
            <a:pPr eaLnBrk="1" hangingPunct="1"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6259" name="i-main-pic" descr="Картинка 356 из 64000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203575" y="3716338"/>
            <a:ext cx="2592388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549275"/>
            <a:ext cx="8291512" cy="15113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«Капустные новости»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000" smtClean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3024187"/>
          </a:xfrm>
          <a:solidFill>
            <a:srgbClr val="FF00FF">
              <a:alpha val="0"/>
            </a:srgbClr>
          </a:solidFill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b="1" i="1" smtClean="0">
                <a:solidFill>
                  <a:srgbClr val="66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представляет</a:t>
            </a:r>
          </a:p>
          <a:p>
            <a:pPr algn="ctr"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актуальную информацию о деятельности ДОУ с позиции руководителя</a:t>
            </a:r>
            <a:endParaRPr lang="ru-RU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773238"/>
            <a:ext cx="252095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«Задиристые вопросы»</a:t>
            </a:r>
            <a:r>
              <a:rPr lang="ru-RU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673475"/>
            <a:ext cx="8229600" cy="2452688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ru-RU" b="1" i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представляет</a:t>
            </a:r>
          </a:p>
          <a:p>
            <a:pPr marL="609600" indent="-609600" algn="ctr"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проблемы, с которыми могут столкнуться родители и педагоги </a:t>
            </a: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749425"/>
            <a:ext cx="273685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все начиналось…?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2093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2010 г. – инициативные встречи со специалистами ГЦРО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2010 – 2011г. – разработка управленческого проекта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2011г. – инновационное  сетевое сообщество «Ник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2012 – 2015 г. – муниципальная базовая площадка  «Школа проектирования»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748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«Осторожно – дети!»</a:t>
            </a:r>
            <a:r>
              <a:rPr lang="ru-RU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117850"/>
            <a:ext cx="8229600" cy="300831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b="1" i="1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представляет</a:t>
            </a:r>
          </a:p>
          <a:p>
            <a:pPr algn="ctr" eaLnBrk="1" hangingPunct="1">
              <a:buFont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советы и рекомендации для родителей и педагогов по взаимодействию и работе с особым ребёнком</a:t>
            </a: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1773238"/>
            <a:ext cx="187166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«Полезные гости»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514725"/>
            <a:ext cx="8229600" cy="2611438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ru-RU" b="1" i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представляет</a:t>
            </a:r>
          </a:p>
          <a:p>
            <a:pPr marL="609600" indent="-609600" algn="ctr"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опыт работы специалистов различных направлений</a:t>
            </a:r>
          </a:p>
          <a:p>
            <a:pPr marL="609600" indent="-609600" eaLnBrk="1" hangingPunct="1">
              <a:buFontTx/>
              <a:buNone/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0356" name="Picture 4" descr="i?id=21296685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844675"/>
            <a:ext cx="20161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«Мой первый учитель – детский сад»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514725"/>
            <a:ext cx="8229600" cy="2611438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ru-RU" b="1" i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представляет</a:t>
            </a:r>
          </a:p>
          <a:p>
            <a:pPr marL="609600" indent="-609600" algn="ctr"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информацию о школьной готовности и о подготовке ребят</a:t>
            </a:r>
          </a:p>
          <a:p>
            <a:pPr marL="609600" indent="-609600" algn="ctr"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к школе</a:t>
            </a:r>
          </a:p>
        </p:txBody>
      </p:sp>
      <p:pic>
        <p:nvPicPr>
          <p:cNvPr id="101380" name="Picture 4" descr="i?id=166002114-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2205038"/>
            <a:ext cx="18716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«С любовью к детям»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435350"/>
            <a:ext cx="8229600" cy="2690813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ru-RU" b="1" i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представляет</a:t>
            </a:r>
          </a:p>
          <a:p>
            <a:pPr marL="609600" indent="-609600" algn="ctr"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педагогов, работающих в детском саду № 210</a:t>
            </a:r>
          </a:p>
          <a:p>
            <a:pPr marL="609600" indent="-609600" eaLnBrk="1" hangingPunct="1"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04" name="i-main-pic" descr="Картинка 62 из 64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1773238"/>
            <a:ext cx="18732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Жизнь планеты «Пушинка»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673475"/>
            <a:ext cx="8229600" cy="2452688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ru-RU" b="1" i="1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представляет</a:t>
            </a:r>
          </a:p>
          <a:p>
            <a:pPr marL="609600" indent="-609600" algn="ctr" eaLnBrk="1" hangingPunct="1">
              <a:buFont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планы, события жизни детского сада с фотографиями</a:t>
            </a: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3428" name="Picture 4" descr="i?id=21019148-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916113"/>
            <a:ext cx="20875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«Дружилка»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435350"/>
            <a:ext cx="8229600" cy="2690813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ru-RU" b="1" i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представляет</a:t>
            </a:r>
          </a:p>
          <a:p>
            <a:pPr marL="609600" indent="-609600" algn="ctr"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семьи воспитанников, группы и ребят детского сада</a:t>
            </a: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4452" name="Picture 4" descr="i?id=14968698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844675"/>
            <a:ext cx="20161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«Вместе весело…»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910013"/>
            <a:ext cx="8229600" cy="2216150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ru-RU" b="1" i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представляет</a:t>
            </a:r>
          </a:p>
          <a:p>
            <a:pPr marL="609600" indent="-609600" algn="ctr"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способы, как совместно и с пользой провести время с ребёнком</a:t>
            </a: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5476" name="Picture 4" descr="i?id=88437628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1989138"/>
            <a:ext cx="23764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«Самый –самый!»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751263"/>
            <a:ext cx="8229600" cy="2374900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ru-RU" b="1" i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представляет</a:t>
            </a:r>
          </a:p>
          <a:p>
            <a:pPr marL="609600" indent="-609600" algn="ctr"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предстоящие, и результаты прошедших конкурсов</a:t>
            </a: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buFontTx/>
              <a:buNone/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6500" name="Picture 4" descr="i?id=81496093-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844675"/>
            <a:ext cx="19431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«Детская неожиданность»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644900"/>
            <a:ext cx="8229600" cy="2879725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  <a:defRPr/>
            </a:pPr>
            <a:r>
              <a:rPr lang="ru-RU" sz="2800" b="1" i="1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представляет</a:t>
            </a:r>
          </a:p>
          <a:p>
            <a:pPr marL="609600" indent="-609600" algn="ctr" eaLnBrk="1" hangingPunct="1">
              <a:buFontTx/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мнения детей на разные интересные темы, а также рассказы, связанные с забавными ситуациями, курьёзными случаями, главными участниками которых были наши малыши</a:t>
            </a:r>
          </a:p>
        </p:txBody>
      </p:sp>
      <p:pic>
        <p:nvPicPr>
          <p:cNvPr id="107524" name="Picture 5" descr="i?id=100507269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844675"/>
            <a:ext cx="216058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92100"/>
            <a:ext cx="8362950" cy="184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«Поэтические строчки о дочках и сыночках»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365625"/>
            <a:ext cx="8229600" cy="1800225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b="1" i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представляет</a:t>
            </a:r>
          </a:p>
          <a:p>
            <a:pPr algn="ctr"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стихи о детях и для детей</a:t>
            </a:r>
          </a:p>
          <a:p>
            <a:pPr eaLnBrk="1" hangingPunct="1"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8548" name="i-main-pic" descr="Картинка 1319 из 145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2565400"/>
            <a:ext cx="18732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5400" dirty="0" smtClean="0">
                <a:latin typeface="Times New Roman" pitchFamily="18" charset="0"/>
                <a:cs typeface="Times New Roman" pitchFamily="18" charset="0"/>
              </a:rPr>
              <a:t>Управление социальным взаимодействием.</a:t>
            </a:r>
            <a:br>
              <a:rPr lang="ru-RU" alt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dirty="0" smtClean="0">
                <a:latin typeface="Times New Roman" pitchFamily="18" charset="0"/>
                <a:cs typeface="Times New Roman" pitchFamily="18" charset="0"/>
              </a:rPr>
              <a:t>Проект «Партнёрство +»</a:t>
            </a:r>
          </a:p>
        </p:txBody>
      </p:sp>
    </p:spTree>
    <p:extLst>
      <p:ext uri="{BB962C8B-B14F-4D97-AF65-F5344CB8AC3E}">
        <p14:creationId xmlns="" xmlns:p14="http://schemas.microsoft.com/office/powerpoint/2010/main" val="237792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Рубрика</a:t>
            </a:r>
            <a:r>
              <a:rPr lang="ru-RU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ru-RU" sz="4000" b="1" i="1" u="sng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Есть идея!»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592513"/>
            <a:ext cx="8229600" cy="253365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b="1" i="1" smtClean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представляет</a:t>
            </a:r>
          </a:p>
          <a:p>
            <a:pPr algn="ctr"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отзывы, пожелания и предложения читателей «Маленькой Вселенной»</a:t>
            </a:r>
          </a:p>
        </p:txBody>
      </p:sp>
      <p:pic>
        <p:nvPicPr>
          <p:cNvPr id="109572" name="Picture 4" descr="i?id=41993340-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1916113"/>
            <a:ext cx="18732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92500" lnSpcReduction="10000"/>
          </a:bodyPr>
          <a:lstStyle/>
          <a:p>
            <a:pPr algn="ctr" eaLnBrk="1" hangingPunct="1">
              <a:buFontTx/>
              <a:buNone/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ru-RU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Проблемы:</a:t>
            </a:r>
          </a:p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Отсутствие чёткого механизма в работе</a:t>
            </a:r>
          </a:p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Большая нагрузка у участников проектной группы</a:t>
            </a:r>
          </a:p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Трудности включения в работу педагогов и родителей</a:t>
            </a:r>
          </a:p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Трудности сбора, обработки материала</a:t>
            </a:r>
          </a:p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Большие временные затраты при взаимодействии с издательством</a:t>
            </a:r>
          </a:p>
          <a:p>
            <a:pPr eaLnBrk="1" hangingPunct="1"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49275"/>
            <a:ext cx="8229600" cy="5470525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Разработка модели управления издательской деятельностью</a:t>
            </a:r>
          </a:p>
          <a:p>
            <a:pPr algn="ctr" eaLnBrk="1" hangingPunct="1">
              <a:buFontTx/>
              <a:buNone/>
              <a:defRPr/>
            </a:pPr>
            <a:r>
              <a:rPr lang="ru-RU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 ДОУ № 210</a:t>
            </a:r>
          </a:p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структуру управления</a:t>
            </a:r>
          </a:p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Определение функциональных обязанностей каждого звена</a:t>
            </a:r>
          </a:p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Оформление документации, координирующей процесс создания журнала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04813"/>
            <a:ext cx="8229600" cy="5614987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</a:t>
            </a:r>
            <a:r>
              <a:rPr lang="ru-RU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Структура управления</a:t>
            </a:r>
          </a:p>
          <a:p>
            <a:pPr eaLnBrk="1" hangingPunct="1">
              <a:buFontTx/>
              <a:buNone/>
              <a:defRPr/>
            </a:pPr>
            <a:endParaRPr lang="ru-RU" b="1" smtClean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643" name="Oval 4"/>
          <p:cNvSpPr>
            <a:spLocks noChangeArrowheads="1"/>
          </p:cNvSpPr>
          <p:nvPr/>
        </p:nvSpPr>
        <p:spPr bwMode="auto">
          <a:xfrm>
            <a:off x="3635375" y="1125538"/>
            <a:ext cx="1800225" cy="8636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Tahoma" pitchFamily="34" charset="0"/>
              </a:rPr>
              <a:t>Генеральный </a:t>
            </a:r>
          </a:p>
          <a:p>
            <a:pPr algn="ctr"/>
            <a:r>
              <a:rPr lang="ru-RU" sz="1800">
                <a:latin typeface="Tahoma" pitchFamily="34" charset="0"/>
              </a:rPr>
              <a:t>директор</a:t>
            </a:r>
          </a:p>
        </p:txBody>
      </p:sp>
      <p:sp>
        <p:nvSpPr>
          <p:cNvPr id="112644" name="Oval 5"/>
          <p:cNvSpPr>
            <a:spLocks noChangeArrowheads="1"/>
          </p:cNvSpPr>
          <p:nvPr/>
        </p:nvSpPr>
        <p:spPr bwMode="auto">
          <a:xfrm>
            <a:off x="2484438" y="1989138"/>
            <a:ext cx="1871662" cy="8636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Tahoma" pitchFamily="34" charset="0"/>
              </a:rPr>
              <a:t>Редакционная </a:t>
            </a:r>
          </a:p>
          <a:p>
            <a:pPr algn="ctr"/>
            <a:r>
              <a:rPr lang="ru-RU" sz="1800">
                <a:latin typeface="Tahoma" pitchFamily="34" charset="0"/>
              </a:rPr>
              <a:t>коллегия</a:t>
            </a:r>
          </a:p>
        </p:txBody>
      </p:sp>
      <p:sp>
        <p:nvSpPr>
          <p:cNvPr id="112645" name="Oval 6"/>
          <p:cNvSpPr>
            <a:spLocks noChangeArrowheads="1"/>
          </p:cNvSpPr>
          <p:nvPr/>
        </p:nvSpPr>
        <p:spPr bwMode="auto">
          <a:xfrm>
            <a:off x="3492500" y="2924175"/>
            <a:ext cx="2087563" cy="93662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Tahoma" pitchFamily="34" charset="0"/>
              </a:rPr>
              <a:t>Главный </a:t>
            </a:r>
          </a:p>
          <a:p>
            <a:pPr algn="ctr"/>
            <a:r>
              <a:rPr lang="ru-RU" sz="1800">
                <a:latin typeface="Tahoma" pitchFamily="34" charset="0"/>
              </a:rPr>
              <a:t>редактор</a:t>
            </a:r>
          </a:p>
        </p:txBody>
      </p:sp>
      <p:sp>
        <p:nvSpPr>
          <p:cNvPr id="112646" name="Oval 7"/>
          <p:cNvSpPr>
            <a:spLocks noChangeArrowheads="1"/>
          </p:cNvSpPr>
          <p:nvPr/>
        </p:nvSpPr>
        <p:spPr bwMode="auto">
          <a:xfrm>
            <a:off x="5003800" y="5373688"/>
            <a:ext cx="1873250" cy="10080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Tahoma" pitchFamily="34" charset="0"/>
              </a:rPr>
              <a:t>Авторы</a:t>
            </a:r>
          </a:p>
        </p:txBody>
      </p:sp>
      <p:sp>
        <p:nvSpPr>
          <p:cNvPr id="112647" name="Oval 8"/>
          <p:cNvSpPr>
            <a:spLocks noChangeArrowheads="1"/>
          </p:cNvSpPr>
          <p:nvPr/>
        </p:nvSpPr>
        <p:spPr bwMode="auto">
          <a:xfrm>
            <a:off x="2411413" y="5373688"/>
            <a:ext cx="1944687" cy="10080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Tahoma" pitchFamily="34" charset="0"/>
              </a:rPr>
              <a:t>Ведущие </a:t>
            </a:r>
          </a:p>
          <a:p>
            <a:pPr algn="ctr"/>
            <a:r>
              <a:rPr lang="ru-RU" sz="1800">
                <a:latin typeface="Tahoma" pitchFamily="34" charset="0"/>
              </a:rPr>
              <a:t>рубрик</a:t>
            </a:r>
          </a:p>
        </p:txBody>
      </p:sp>
      <p:sp>
        <p:nvSpPr>
          <p:cNvPr id="112648" name="Oval 9"/>
          <p:cNvSpPr>
            <a:spLocks noChangeArrowheads="1"/>
          </p:cNvSpPr>
          <p:nvPr/>
        </p:nvSpPr>
        <p:spPr bwMode="auto">
          <a:xfrm>
            <a:off x="3419475" y="4292600"/>
            <a:ext cx="2232025" cy="10080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Tahoma" pitchFamily="34" charset="0"/>
              </a:rPr>
              <a:t>Редакторы</a:t>
            </a:r>
          </a:p>
        </p:txBody>
      </p:sp>
      <p:sp>
        <p:nvSpPr>
          <p:cNvPr id="112649" name="Oval 16"/>
          <p:cNvSpPr>
            <a:spLocks noChangeArrowheads="1"/>
          </p:cNvSpPr>
          <p:nvPr/>
        </p:nvSpPr>
        <p:spPr bwMode="auto">
          <a:xfrm>
            <a:off x="4787900" y="1989138"/>
            <a:ext cx="2016125" cy="8636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Tahoma" pitchFamily="34" charset="0"/>
              </a:rPr>
              <a:t>Издательство</a:t>
            </a:r>
          </a:p>
        </p:txBody>
      </p:sp>
      <p:sp>
        <p:nvSpPr>
          <p:cNvPr id="112650" name="AutoShape 20"/>
          <p:cNvSpPr>
            <a:spLocks noChangeArrowheads="1"/>
          </p:cNvSpPr>
          <p:nvPr/>
        </p:nvSpPr>
        <p:spPr bwMode="auto">
          <a:xfrm rot="2807990">
            <a:off x="3413919" y="4771231"/>
            <a:ext cx="288925" cy="792163"/>
          </a:xfrm>
          <a:prstGeom prst="upDownArrow">
            <a:avLst>
              <a:gd name="adj1" fmla="val 50000"/>
              <a:gd name="adj2" fmla="val 54835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 sz="1800">
              <a:latin typeface="Tahoma" pitchFamily="34" charset="0"/>
            </a:endParaRPr>
          </a:p>
        </p:txBody>
      </p:sp>
      <p:sp>
        <p:nvSpPr>
          <p:cNvPr id="112651" name="AutoShape 21"/>
          <p:cNvSpPr>
            <a:spLocks noChangeArrowheads="1"/>
          </p:cNvSpPr>
          <p:nvPr/>
        </p:nvSpPr>
        <p:spPr bwMode="auto">
          <a:xfrm>
            <a:off x="4356100" y="3716338"/>
            <a:ext cx="360363" cy="850900"/>
          </a:xfrm>
          <a:prstGeom prst="upDownArrow">
            <a:avLst>
              <a:gd name="adj1" fmla="val 50000"/>
              <a:gd name="adj2" fmla="val 47225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>
              <a:latin typeface="Tahoma" pitchFamily="34" charset="0"/>
            </a:endParaRPr>
          </a:p>
        </p:txBody>
      </p:sp>
      <p:sp>
        <p:nvSpPr>
          <p:cNvPr id="112652" name="AutoShape 22"/>
          <p:cNvSpPr>
            <a:spLocks noChangeArrowheads="1"/>
          </p:cNvSpPr>
          <p:nvPr/>
        </p:nvSpPr>
        <p:spPr bwMode="auto">
          <a:xfrm rot="8053257">
            <a:off x="5464969" y="4696619"/>
            <a:ext cx="360362" cy="850900"/>
          </a:xfrm>
          <a:prstGeom prst="upDownArrow">
            <a:avLst>
              <a:gd name="adj1" fmla="val 50000"/>
              <a:gd name="adj2" fmla="val 4722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12653" name="AutoShape 23"/>
          <p:cNvSpPr>
            <a:spLocks noChangeArrowheads="1"/>
          </p:cNvSpPr>
          <p:nvPr/>
        </p:nvSpPr>
        <p:spPr bwMode="auto">
          <a:xfrm rot="2807990">
            <a:off x="5322094" y="2607469"/>
            <a:ext cx="360362" cy="850900"/>
          </a:xfrm>
          <a:prstGeom prst="upDownArrow">
            <a:avLst>
              <a:gd name="adj1" fmla="val 50000"/>
              <a:gd name="adj2" fmla="val 47225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 sz="1800">
              <a:latin typeface="Tahoma" pitchFamily="34" charset="0"/>
            </a:endParaRPr>
          </a:p>
        </p:txBody>
      </p:sp>
      <p:sp>
        <p:nvSpPr>
          <p:cNvPr id="112654" name="AutoShape 24"/>
          <p:cNvSpPr>
            <a:spLocks noChangeArrowheads="1"/>
          </p:cNvSpPr>
          <p:nvPr/>
        </p:nvSpPr>
        <p:spPr bwMode="auto">
          <a:xfrm rot="8053257">
            <a:off x="3377407" y="2607469"/>
            <a:ext cx="360362" cy="850900"/>
          </a:xfrm>
          <a:prstGeom prst="upDownArrow">
            <a:avLst>
              <a:gd name="adj1" fmla="val 50000"/>
              <a:gd name="adj2" fmla="val 47225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 sz="1800">
              <a:latin typeface="Tahoma" pitchFamily="34" charset="0"/>
            </a:endParaRPr>
          </a:p>
        </p:txBody>
      </p:sp>
      <p:sp>
        <p:nvSpPr>
          <p:cNvPr id="112655" name="AutoShape 25"/>
          <p:cNvSpPr>
            <a:spLocks noChangeArrowheads="1"/>
          </p:cNvSpPr>
          <p:nvPr/>
        </p:nvSpPr>
        <p:spPr bwMode="auto">
          <a:xfrm rot="2807990">
            <a:off x="3304382" y="1454944"/>
            <a:ext cx="360362" cy="850900"/>
          </a:xfrm>
          <a:prstGeom prst="upDownArrow">
            <a:avLst>
              <a:gd name="adj1" fmla="val 50000"/>
              <a:gd name="adj2" fmla="val 47225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 sz="1800">
              <a:latin typeface="Tahoma" pitchFamily="34" charset="0"/>
            </a:endParaRPr>
          </a:p>
        </p:txBody>
      </p:sp>
      <p:sp>
        <p:nvSpPr>
          <p:cNvPr id="112656" name="AutoShape 26"/>
          <p:cNvSpPr>
            <a:spLocks noChangeArrowheads="1"/>
          </p:cNvSpPr>
          <p:nvPr/>
        </p:nvSpPr>
        <p:spPr bwMode="auto">
          <a:xfrm rot="8053257">
            <a:off x="5393532" y="1454944"/>
            <a:ext cx="360362" cy="850900"/>
          </a:xfrm>
          <a:prstGeom prst="upDownArrow">
            <a:avLst>
              <a:gd name="adj1" fmla="val 50000"/>
              <a:gd name="adj2" fmla="val 47225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47" name="Rectang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>Описание должностных обязанностей  участников процесса по созданию журнала «Маленькая Вселенная»</a:t>
            </a:r>
          </a:p>
        </p:txBody>
      </p:sp>
      <p:graphicFrame>
        <p:nvGraphicFramePr>
          <p:cNvPr id="99357" name="Group 2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787775"/>
        </p:xfrm>
        <a:graphic>
          <a:graphicData uri="http://schemas.openxmlformats.org/drawingml/2006/table">
            <a:tbl>
              <a:tblPr/>
              <a:tblGrid>
                <a:gridCol w="1882775"/>
                <a:gridCol w="4248150"/>
                <a:gridCol w="2098675"/>
              </a:tblGrid>
              <a:tr h="892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Наименование             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должности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Функции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Ф.И.О сотрудников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2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Генеральный директор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Руководитель, ответственный за определение и своевременное материальное поощрение сотрудников Редакторской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коллегии,  ведущих рубрик, авторов,  за оплату расходов на печать журнала и назначение ответственных за  передачу журнала читателям.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Платонова Э.Н.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0" name="Group 30"/>
          <p:cNvGraphicFramePr>
            <a:graphicFrameLocks noGrp="1"/>
          </p:cNvGraphicFramePr>
          <p:nvPr>
            <p:ph idx="1"/>
          </p:nvPr>
        </p:nvGraphicFramePr>
        <p:xfrm>
          <a:off x="539750" y="404813"/>
          <a:ext cx="8229600" cy="6226176"/>
        </p:xfrm>
        <a:graphic>
          <a:graphicData uri="http://schemas.openxmlformats.org/drawingml/2006/table">
            <a:tbl>
              <a:tblPr/>
              <a:tblGrid>
                <a:gridCol w="1882775"/>
                <a:gridCol w="4525963"/>
                <a:gridCol w="1820862"/>
              </a:tblGrid>
              <a:tr h="410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Редакционная коллегия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Группа редакторов, ответственная за организацию работы над созданием журнала для родителей «Маленькая Вселенная», выпускающийся 3 раза в год. Деятельность РК направлена на определении тематики, содержания, авторов, назначении ответственных за сбор материала, редактирование, оформление, систематизацию, печать, установление сроков работы, анализ. Работа РК предполагает 3 встречи в сезон, каждая из которых несёт свою смысловую нагрузку. 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Корнева Н.М.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Павлова Е.Ю.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Сергеева Г.В.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Каныгина А.А.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2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Главный редактор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Сотрудник РК, ответственный за своевременный сбор материала от редакторов,  оформление, систематизацию и передачу в издательство, повторное редактирование и разрешение печати.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Корнева Н.М.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450" name="Group 74"/>
          <p:cNvGraphicFramePr>
            <a:graphicFrameLocks noGrp="1"/>
          </p:cNvGraphicFramePr>
          <p:nvPr>
            <p:ph/>
          </p:nvPr>
        </p:nvGraphicFramePr>
        <p:xfrm>
          <a:off x="250825" y="274638"/>
          <a:ext cx="8642350" cy="6299581"/>
        </p:xfrm>
        <a:graphic>
          <a:graphicData uri="http://schemas.openxmlformats.org/drawingml/2006/table">
            <a:tbl>
              <a:tblPr/>
              <a:tblGrid>
                <a:gridCol w="1524000"/>
                <a:gridCol w="5140325"/>
                <a:gridCol w="1978025"/>
              </a:tblGrid>
              <a:tr h="1619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Редакторы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Сотрудники РК, ответственные за работу с авторами, сбор материала от авторов, его редактирование, набор, наполнение фото или графическими материалами и своевременную передачу всех материалов, представленных в электронном виде главному редактору.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Павлова Е.Ю.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Сергеева Г.В.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Каныгина А.А.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2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Ведущие рубрик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Постоянные авторы, ведущие, закреплённые за ними рубрики, ответственные за их наполнение для каждого номера журнала.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Платонова Э.Н.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Павлова Е.Ю.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Сергеева Г.В.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82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Авторы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Представители д/с, семьи и школы, готовые поделиться своими знаниями, практическими рекомендациями, творческими  идеями, талантами, впечатлениями, пожеланиями и т.д. на страницах журнала «Маленькая Вселенная»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Сотрудники д/с  210, дети и родители, представители школы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Издательст-во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Организация, ответственная за вёрстку, дизайн и печать журнала в согласованные с главным редактором сроки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Сотрудники издательства «Новые технологии»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3399"/>
                </a:solidFill>
              </a:rPr>
              <a:t>График работы Редакционной коллегии</a:t>
            </a:r>
          </a:p>
        </p:txBody>
      </p:sp>
      <p:graphicFrame>
        <p:nvGraphicFramePr>
          <p:cNvPr id="79892" name="Group 20"/>
          <p:cNvGraphicFramePr>
            <a:graphicFrameLocks noGrp="1"/>
          </p:cNvGraphicFramePr>
          <p:nvPr>
            <p:ph idx="1"/>
          </p:nvPr>
        </p:nvGraphicFramePr>
        <p:xfrm>
          <a:off x="457200" y="1341438"/>
          <a:ext cx="8229600" cy="4882515"/>
        </p:xfrm>
        <a:graphic>
          <a:graphicData uri="http://schemas.openxmlformats.org/drawingml/2006/table">
            <a:tbl>
              <a:tblPr/>
              <a:tblGrid>
                <a:gridCol w="1954213"/>
                <a:gridCol w="6275387"/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Сроки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Краткое содержание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1-2 неделя сентября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Определение тематики 1 номера, рубрик, содержания статей, фотоматериалов, обложки. Назначение ответственных за сбор материала, определение сроков их сдачи главному редактору. Обсуждение сроков с издательством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1-2 неделя октября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Передача материала от редакторов главному редактору. Решение проблемных вопросов, относительно содержания статей и дополнительных материалов.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1-2 неделя ноября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Анализ проделанной работы и результатов (журнал). Определение дальнейших перспектив (примерный проект 2 выпуска)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FF00FF"/>
                </a:solidFill>
              </a:rPr>
              <a:t>Протокол работы Редакционной коллегии №</a:t>
            </a:r>
          </a:p>
        </p:txBody>
      </p:sp>
      <p:graphicFrame>
        <p:nvGraphicFramePr>
          <p:cNvPr id="80921" name="Group 2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814763"/>
        </p:xfrm>
        <a:graphic>
          <a:graphicData uri="http://schemas.openxmlformats.org/drawingml/2006/table">
            <a:tbl>
              <a:tblPr/>
              <a:tblGrid>
                <a:gridCol w="1646238"/>
                <a:gridCol w="1646237"/>
                <a:gridCol w="1901825"/>
                <a:gridCol w="1389063"/>
                <a:gridCol w="1646237"/>
              </a:tblGrid>
              <a:tr h="175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Дата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Вопрос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Решение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Сроки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Ответст-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венные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b="1" smtClean="0"/>
          </a:p>
          <a:p>
            <a:pPr algn="ctr" eaLnBrk="1" hangingPunct="1">
              <a:buFontTx/>
              <a:buNone/>
            </a:pPr>
            <a:endParaRPr lang="ru-RU" b="1" smtClean="0"/>
          </a:p>
          <a:p>
            <a:pPr algn="ctr" eaLnBrk="1" hangingPunct="1">
              <a:buFontTx/>
              <a:buNone/>
            </a:pPr>
            <a:r>
              <a:rPr lang="ru-RU" b="1" smtClean="0"/>
              <a:t>Разработка Стратегическим советом системы материальных поощрений сотрудников, включённых в издательскую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643050"/>
            <a:ext cx="7786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повысить качество образовательных услуг, расширить их спектр через 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создание и управление механизмом взаимодействия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 семьей и школой как представителями  местного сообщества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365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67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84963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latin typeface="Times New Roman" pitchFamily="18" charset="0"/>
              </a:rPr>
              <a:t>Публикации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r>
              <a:rPr lang="ru-RU" sz="2400" smtClean="0"/>
              <a:t>Журналы «Практика управления ДОУ», «Дошкольная педагогика»</a:t>
            </a:r>
          </a:p>
          <a:p>
            <a:pPr eaLnBrk="1" hangingPunct="1">
              <a:buFontTx/>
              <a:buChar char="-"/>
            </a:pPr>
            <a:endParaRPr lang="ru-RU" sz="2400" smtClean="0"/>
          </a:p>
          <a:p>
            <a:pPr eaLnBrk="1" hangingPunct="1">
              <a:buFontTx/>
              <a:buChar char="-"/>
            </a:pPr>
            <a:r>
              <a:rPr lang="ru-RU" sz="2400" smtClean="0"/>
              <a:t> Сборник материалов региональной научно- практической конференции «Реализация ФГТ к ООП ДО: опыт, проблемы, перспективы» </a:t>
            </a:r>
          </a:p>
          <a:p>
            <a:pPr eaLnBrk="1" hangingPunct="1">
              <a:buFontTx/>
              <a:buChar char="-"/>
            </a:pPr>
            <a:endParaRPr lang="ru-RU" sz="2400" smtClean="0"/>
          </a:p>
          <a:p>
            <a:pPr eaLnBrk="1" hangingPunct="1">
              <a:buFontTx/>
              <a:buChar char="-"/>
            </a:pPr>
            <a:r>
              <a:rPr lang="ru-RU" sz="2400" smtClean="0"/>
              <a:t>Сборник материалов международной научно – практической конференции «Чтения К.Д. Ушинского»</a:t>
            </a:r>
          </a:p>
          <a:p>
            <a:pPr eaLnBrk="1" hangingPunct="1"/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525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Схема взаимодействия социальных партнёров в работе по выпуску журнала «</a:t>
            </a:r>
            <a:r>
              <a:rPr lang="ru-RU" sz="2400" b="1" smtClean="0">
                <a:solidFill>
                  <a:schemeClr val="bg1"/>
                </a:solidFill>
              </a:rPr>
              <a:t>Маленькая Вселенная»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118787" name="Oval 14"/>
          <p:cNvSpPr>
            <a:spLocks noChangeArrowheads="1"/>
          </p:cNvSpPr>
          <p:nvPr/>
        </p:nvSpPr>
        <p:spPr bwMode="auto">
          <a:xfrm>
            <a:off x="3492500" y="2852738"/>
            <a:ext cx="2159000" cy="2016125"/>
          </a:xfrm>
          <a:prstGeom prst="ellipse">
            <a:avLst/>
          </a:prstGeom>
          <a:solidFill>
            <a:srgbClr val="FDDD6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788" name="Oval 15"/>
          <p:cNvSpPr>
            <a:spLocks noChangeArrowheads="1"/>
          </p:cNvSpPr>
          <p:nvPr/>
        </p:nvSpPr>
        <p:spPr bwMode="auto">
          <a:xfrm>
            <a:off x="1331913" y="2997200"/>
            <a:ext cx="1274762" cy="122396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789" name="Oval 16"/>
          <p:cNvSpPr>
            <a:spLocks noChangeArrowheads="1"/>
          </p:cNvSpPr>
          <p:nvPr/>
        </p:nvSpPr>
        <p:spPr bwMode="auto">
          <a:xfrm>
            <a:off x="2484438" y="5084763"/>
            <a:ext cx="1366837" cy="1223962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790" name="Oval 17"/>
          <p:cNvSpPr>
            <a:spLocks noChangeArrowheads="1"/>
          </p:cNvSpPr>
          <p:nvPr/>
        </p:nvSpPr>
        <p:spPr bwMode="auto">
          <a:xfrm>
            <a:off x="5219700" y="5157788"/>
            <a:ext cx="1419225" cy="1201737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791" name="Oval 18"/>
          <p:cNvSpPr>
            <a:spLocks noChangeArrowheads="1"/>
          </p:cNvSpPr>
          <p:nvPr/>
        </p:nvSpPr>
        <p:spPr bwMode="auto">
          <a:xfrm>
            <a:off x="6156325" y="2708275"/>
            <a:ext cx="1439863" cy="1296988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792" name="Oval 19"/>
          <p:cNvSpPr>
            <a:spLocks noChangeArrowheads="1"/>
          </p:cNvSpPr>
          <p:nvPr/>
        </p:nvSpPr>
        <p:spPr bwMode="auto">
          <a:xfrm>
            <a:off x="3348038" y="1341438"/>
            <a:ext cx="1439862" cy="12954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793" name="Text Box 20"/>
          <p:cNvSpPr txBox="1">
            <a:spLocks noChangeArrowheads="1"/>
          </p:cNvSpPr>
          <p:nvPr/>
        </p:nvSpPr>
        <p:spPr bwMode="auto">
          <a:xfrm>
            <a:off x="3563938" y="3429000"/>
            <a:ext cx="19446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Журнал «Маленькая Вселенная»</a:t>
            </a:r>
          </a:p>
        </p:txBody>
      </p:sp>
      <p:sp>
        <p:nvSpPr>
          <p:cNvPr id="118794" name="Text Box 21"/>
          <p:cNvSpPr txBox="1">
            <a:spLocks noChangeArrowheads="1"/>
          </p:cNvSpPr>
          <p:nvPr/>
        </p:nvSpPr>
        <p:spPr bwMode="auto">
          <a:xfrm>
            <a:off x="3419475" y="1700213"/>
            <a:ext cx="1296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Детский сад</a:t>
            </a:r>
          </a:p>
        </p:txBody>
      </p:sp>
      <p:sp>
        <p:nvSpPr>
          <p:cNvPr id="118795" name="Text Box 22"/>
          <p:cNvSpPr txBox="1">
            <a:spLocks noChangeArrowheads="1"/>
          </p:cNvSpPr>
          <p:nvPr/>
        </p:nvSpPr>
        <p:spPr bwMode="auto">
          <a:xfrm>
            <a:off x="1331913" y="3357563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/>
              <a:t>Школа</a:t>
            </a:r>
          </a:p>
        </p:txBody>
      </p:sp>
      <p:sp>
        <p:nvSpPr>
          <p:cNvPr id="118796" name="Text Box 23"/>
          <p:cNvSpPr txBox="1">
            <a:spLocks noChangeArrowheads="1"/>
          </p:cNvSpPr>
          <p:nvPr/>
        </p:nvSpPr>
        <p:spPr bwMode="auto">
          <a:xfrm>
            <a:off x="2484438" y="5445125"/>
            <a:ext cx="143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Дети</a:t>
            </a:r>
          </a:p>
        </p:txBody>
      </p:sp>
      <p:sp>
        <p:nvSpPr>
          <p:cNvPr id="118797" name="Text Box 24"/>
          <p:cNvSpPr txBox="1">
            <a:spLocks noChangeArrowheads="1"/>
          </p:cNvSpPr>
          <p:nvPr/>
        </p:nvSpPr>
        <p:spPr bwMode="auto">
          <a:xfrm>
            <a:off x="5292725" y="5589588"/>
            <a:ext cx="1295400" cy="3667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/>
              <a:t>Родители</a:t>
            </a:r>
          </a:p>
        </p:txBody>
      </p:sp>
      <p:sp>
        <p:nvSpPr>
          <p:cNvPr id="118798" name="Text Box 25"/>
          <p:cNvSpPr txBox="1">
            <a:spLocks noChangeArrowheads="1"/>
          </p:cNvSpPr>
          <p:nvPr/>
        </p:nvSpPr>
        <p:spPr bwMode="auto">
          <a:xfrm>
            <a:off x="6011863" y="3068638"/>
            <a:ext cx="1728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 smtClean="0"/>
              <a:t>Издательство</a:t>
            </a:r>
            <a:endParaRPr lang="ru-RU" sz="1800" b="1" dirty="0"/>
          </a:p>
        </p:txBody>
      </p:sp>
      <p:sp>
        <p:nvSpPr>
          <p:cNvPr id="118799" name="AutoShape 39"/>
          <p:cNvSpPr>
            <a:spLocks noChangeArrowheads="1"/>
          </p:cNvSpPr>
          <p:nvPr/>
        </p:nvSpPr>
        <p:spPr bwMode="auto">
          <a:xfrm>
            <a:off x="2627313" y="3573463"/>
            <a:ext cx="865187" cy="215900"/>
          </a:xfrm>
          <a:prstGeom prst="leftRightArrow">
            <a:avLst>
              <a:gd name="adj1" fmla="val 50000"/>
              <a:gd name="adj2" fmla="val 8014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800" name="AutoShape 40"/>
          <p:cNvSpPr>
            <a:spLocks noChangeArrowheads="1"/>
          </p:cNvSpPr>
          <p:nvPr/>
        </p:nvSpPr>
        <p:spPr bwMode="auto">
          <a:xfrm rot="-2570638">
            <a:off x="3405188" y="4803775"/>
            <a:ext cx="717550" cy="271463"/>
          </a:xfrm>
          <a:prstGeom prst="leftRightArrow">
            <a:avLst>
              <a:gd name="adj1" fmla="val 50000"/>
              <a:gd name="adj2" fmla="val 5286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801" name="AutoShape 41"/>
          <p:cNvSpPr>
            <a:spLocks noChangeArrowheads="1"/>
          </p:cNvSpPr>
          <p:nvPr/>
        </p:nvSpPr>
        <p:spPr bwMode="auto">
          <a:xfrm rot="3200573">
            <a:off x="5091907" y="4863306"/>
            <a:ext cx="611188" cy="231775"/>
          </a:xfrm>
          <a:prstGeom prst="leftRightArrow">
            <a:avLst>
              <a:gd name="adj1" fmla="val 50000"/>
              <a:gd name="adj2" fmla="val 5274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802" name="AutoShape 42"/>
          <p:cNvSpPr>
            <a:spLocks noChangeArrowheads="1"/>
          </p:cNvSpPr>
          <p:nvPr/>
        </p:nvSpPr>
        <p:spPr bwMode="auto">
          <a:xfrm rot="-966721">
            <a:off x="5534025" y="3259138"/>
            <a:ext cx="611188" cy="231775"/>
          </a:xfrm>
          <a:prstGeom prst="leftRightArrow">
            <a:avLst>
              <a:gd name="adj1" fmla="val 50000"/>
              <a:gd name="adj2" fmla="val 5274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803" name="AutoShape 43"/>
          <p:cNvSpPr>
            <a:spLocks noChangeArrowheads="1"/>
          </p:cNvSpPr>
          <p:nvPr/>
        </p:nvSpPr>
        <p:spPr bwMode="auto">
          <a:xfrm rot="3200573">
            <a:off x="4380707" y="2494756"/>
            <a:ext cx="503238" cy="295275"/>
          </a:xfrm>
          <a:prstGeom prst="leftRightArrow">
            <a:avLst>
              <a:gd name="adj1" fmla="val 50000"/>
              <a:gd name="adj2" fmla="val 3408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804" name="Oval 44"/>
          <p:cNvSpPr>
            <a:spLocks noChangeArrowheads="1"/>
          </p:cNvSpPr>
          <p:nvPr/>
        </p:nvSpPr>
        <p:spPr bwMode="auto">
          <a:xfrm>
            <a:off x="1042988" y="5734050"/>
            <a:ext cx="2667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805" name="Oval 48"/>
          <p:cNvSpPr>
            <a:spLocks noChangeArrowheads="1"/>
          </p:cNvSpPr>
          <p:nvPr/>
        </p:nvSpPr>
        <p:spPr bwMode="auto">
          <a:xfrm>
            <a:off x="6156325" y="1773238"/>
            <a:ext cx="2667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806" name="Oval 49"/>
          <p:cNvSpPr>
            <a:spLocks noChangeArrowheads="1"/>
          </p:cNvSpPr>
          <p:nvPr/>
        </p:nvSpPr>
        <p:spPr bwMode="auto">
          <a:xfrm>
            <a:off x="250825" y="1412875"/>
            <a:ext cx="2667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8807" name="Oval 50"/>
          <p:cNvSpPr>
            <a:spLocks noChangeArrowheads="1"/>
          </p:cNvSpPr>
          <p:nvPr/>
        </p:nvSpPr>
        <p:spPr bwMode="auto">
          <a:xfrm>
            <a:off x="8459788" y="5300663"/>
            <a:ext cx="2667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pres?slideindex=1&amp;slidetitle="/>
              </a:rPr>
              <a:t>Проект « Маленький исследователь»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Развитие проектного подхода в ДОУ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ru-RU" altLang="ru-RU" dirty="0" smtClean="0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971550" y="1268413"/>
            <a:ext cx="7561263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800" dirty="0">
              <a:latin typeface="Times New Roman" pitchFamily="18" charset="0"/>
            </a:endParaRPr>
          </a:p>
          <a:p>
            <a:pPr algn="ctr"/>
            <a:endParaRPr lang="ru-RU" altLang="ru-RU" sz="2800" dirty="0">
              <a:latin typeface="Times New Roman" pitchFamily="18" charset="0"/>
            </a:endParaRPr>
          </a:p>
          <a:p>
            <a:r>
              <a:rPr lang="ru-RU" altLang="ru-RU" sz="3200" dirty="0" smtClean="0">
                <a:latin typeface="Times New Roman" pitchFamily="18" charset="0"/>
              </a:rPr>
              <a:t>«</a:t>
            </a:r>
            <a:r>
              <a:rPr lang="ru-RU" altLang="ru-RU" sz="3200" dirty="0">
                <a:latin typeface="Times New Roman" pitchFamily="18" charset="0"/>
              </a:rPr>
              <a:t>Рождение одного </a:t>
            </a:r>
          </a:p>
          <a:p>
            <a:r>
              <a:rPr lang="ru-RU" altLang="ru-RU" sz="3200" dirty="0">
                <a:latin typeface="Times New Roman" pitchFamily="18" charset="0"/>
              </a:rPr>
              <a:t>проекта из другого</a:t>
            </a:r>
            <a:r>
              <a:rPr lang="ru-RU" altLang="ru-RU" sz="3200" dirty="0" smtClean="0">
                <a:latin typeface="Times New Roman" pitchFamily="18" charset="0"/>
              </a:rPr>
              <a:t>»</a:t>
            </a:r>
          </a:p>
          <a:p>
            <a:endParaRPr lang="ru-RU" altLang="ru-RU" sz="3200" dirty="0" smtClean="0">
              <a:latin typeface="Times New Roman" pitchFamily="18" charset="0"/>
            </a:endParaRPr>
          </a:p>
          <a:p>
            <a:endParaRPr lang="ru-RU" altLang="ru-RU" sz="3200" dirty="0">
              <a:latin typeface="Times New Roman" pitchFamily="18" charset="0"/>
            </a:endParaRPr>
          </a:p>
        </p:txBody>
      </p:sp>
      <p:pic>
        <p:nvPicPr>
          <p:cNvPr id="39941" name="Picture 6" descr="inte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2565400"/>
            <a:ext cx="4032250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388" y="1700213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000504"/>
            <a:ext cx="3429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/>
              <a:t>«От малого к      великому»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«Опыт управления - каждому!»</a:t>
            </a:r>
            <a:br>
              <a:rPr lang="ru-RU" alt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altLang="ru-RU" dirty="0" smtClean="0"/>
          </a:p>
        </p:txBody>
      </p:sp>
      <p:pic>
        <p:nvPicPr>
          <p:cNvPr id="49156" name="Picture 7" descr="team-red-000003537496Sm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5176838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484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5017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altLang="ru-RU" smtClean="0">
                <a:latin typeface="Times New Roman" pitchFamily="18" charset="0"/>
              </a:rPr>
              <a:t>- Стратегический Совет</a:t>
            </a:r>
          </a:p>
          <a:p>
            <a:pPr>
              <a:buFontTx/>
              <a:buNone/>
            </a:pPr>
            <a:r>
              <a:rPr lang="ru-RU" altLang="ru-RU" smtClean="0">
                <a:latin typeface="Times New Roman" pitchFamily="18" charset="0"/>
              </a:rPr>
              <a:t>- Совет Наставников</a:t>
            </a:r>
          </a:p>
          <a:p>
            <a:pPr>
              <a:buFontTx/>
              <a:buNone/>
            </a:pPr>
            <a:r>
              <a:rPr lang="ru-RU" altLang="ru-RU" smtClean="0">
                <a:latin typeface="Times New Roman" pitchFamily="18" charset="0"/>
              </a:rPr>
              <a:t>- Редколлегия</a:t>
            </a:r>
          </a:p>
          <a:p>
            <a:pPr>
              <a:buFontTx/>
              <a:buNone/>
            </a:pPr>
            <a:r>
              <a:rPr lang="ru-RU" altLang="ru-RU" smtClean="0">
                <a:latin typeface="Times New Roman" pitchFamily="18" charset="0"/>
              </a:rPr>
              <a:t>- Реализация педагогических проектов</a:t>
            </a:r>
          </a:p>
        </p:txBody>
      </p:sp>
    </p:spTree>
    <p:extLst>
      <p:ext uri="{BB962C8B-B14F-4D97-AF65-F5344CB8AC3E}">
        <p14:creationId xmlns="" xmlns:p14="http://schemas.microsoft.com/office/powerpoint/2010/main" val="111268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Спасибо за внимание! </a:t>
            </a:r>
            <a:endParaRPr lang="ru-RU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beautiful-flower-wallpaper-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624736" cy="502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5602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357188" y="500063"/>
            <a:ext cx="8443912" cy="1714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Стратегический совет – координационно-совещательный орган, осуществляющий управление проектом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2714625"/>
            <a:ext cx="5072062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3105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Стратегический совет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altLang="ru-RU" dirty="0" smtClean="0">
                <a:latin typeface="Times New Roman" pitchFamily="18" charset="0"/>
              </a:rPr>
              <a:t>Принципы работы стратегического совета</a:t>
            </a:r>
          </a:p>
          <a:p>
            <a:r>
              <a:rPr lang="ru-RU" altLang="ru-RU" dirty="0" smtClean="0">
                <a:latin typeface="Times New Roman" pitchFamily="18" charset="0"/>
              </a:rPr>
              <a:t>Открытость</a:t>
            </a:r>
          </a:p>
          <a:p>
            <a:r>
              <a:rPr lang="ru-RU" altLang="ru-RU" dirty="0" smtClean="0">
                <a:latin typeface="Times New Roman" pitchFamily="18" charset="0"/>
              </a:rPr>
              <a:t>Коллегиальность</a:t>
            </a:r>
          </a:p>
          <a:p>
            <a:r>
              <a:rPr lang="ru-RU" altLang="ru-RU" dirty="0" smtClean="0">
                <a:latin typeface="Times New Roman" pitchFamily="18" charset="0"/>
              </a:rPr>
              <a:t>Систематичность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141410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1429</Words>
  <Application>Microsoft Office PowerPoint</Application>
  <PresentationFormat>Экран (4:3)</PresentationFormat>
  <Paragraphs>293</Paragraphs>
  <Slides>77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Проектная деятельность в ДОУ: от руководителя к педагогу</vt:lpstr>
      <vt:lpstr>Слайд 2</vt:lpstr>
      <vt:lpstr>Слайд 3</vt:lpstr>
      <vt:lpstr>Проектная деятельность в ДОУ: от руководителя к педагогу</vt:lpstr>
      <vt:lpstr>Как все начиналось…?</vt:lpstr>
      <vt:lpstr>Управление социальным взаимодействием. Проект «Партнёрство +»</vt:lpstr>
      <vt:lpstr>Цель проекта</vt:lpstr>
      <vt:lpstr>Стратегический совет – координационно-совещательный орган, осуществляющий управление проектом</vt:lpstr>
      <vt:lpstr>Стратегический совет</vt:lpstr>
      <vt:lpstr>Механизм взаимодействия  тройственного союза «детский сад-семья-школа»</vt:lpstr>
      <vt:lpstr>Взаимоинформирование </vt:lpstr>
      <vt:lpstr>Слайд 12</vt:lpstr>
      <vt:lpstr>Интеграция социальных партнёров в воспитательно– образовательный процессе ДОУ</vt:lpstr>
      <vt:lpstr>Совместный анализ и рефлексия </vt:lpstr>
      <vt:lpstr>Слайд 15</vt:lpstr>
      <vt:lpstr>Трудности</vt:lpstr>
      <vt:lpstr>Слайд 17</vt:lpstr>
      <vt:lpstr>Проект – от руководителя к педагогу </vt:lpstr>
      <vt:lpstr>   1 этап «Есть идея»   </vt:lpstr>
      <vt:lpstr>Слайд 20</vt:lpstr>
      <vt:lpstr>Проектные команды</vt:lpstr>
      <vt:lpstr>Проект «Книга сказок оживает» </vt:lpstr>
      <vt:lpstr>Проект «Наш участок-загляденье» </vt:lpstr>
      <vt:lpstr>Проект «Наш участок-загляденье»</vt:lpstr>
      <vt:lpstr>3 этап  «Мысли на бумагу»</vt:lpstr>
      <vt:lpstr>Оформление проекта</vt:lpstr>
      <vt:lpstr>4 этап  «Знакомим с проектом»</vt:lpstr>
      <vt:lpstr>Совместные обсуждения</vt:lpstr>
      <vt:lpstr>Проект «Семейный фитнес» </vt:lpstr>
      <vt:lpstr>Проект «Скоро в школу»</vt:lpstr>
      <vt:lpstr>Проект «Скоро в школу»</vt:lpstr>
      <vt:lpstr>Знакомимся со школой</vt:lpstr>
      <vt:lpstr>Наши партнёры - родители</vt:lpstr>
      <vt:lpstr>5 этап  «За советом»</vt:lpstr>
      <vt:lpstr>Стратегический совет</vt:lpstr>
      <vt:lpstr>6 этап  «Рефлексия»</vt:lpstr>
      <vt:lpstr>7 этап  «Вот он - результат!» </vt:lpstr>
      <vt:lpstr>Итоговое мероприятие. Проект «Любимая игрушка»</vt:lpstr>
      <vt:lpstr> Проект  «Капелька - путешественница»</vt:lpstr>
      <vt:lpstr>Слайд 40</vt:lpstr>
      <vt:lpstr>Слайд 41</vt:lpstr>
      <vt:lpstr>Проект  «Маленькая Вселенная»</vt:lpstr>
      <vt:lpstr>Конкретная цель:</vt:lpstr>
      <vt:lpstr>Задачи:</vt:lpstr>
      <vt:lpstr>Продукт:</vt:lpstr>
      <vt:lpstr>Слайд 46</vt:lpstr>
      <vt:lpstr>Слайд 47</vt:lpstr>
      <vt:lpstr>Рубрика  «Капустные новости»  </vt:lpstr>
      <vt:lpstr>Рубрика   «Задиристые вопросы» </vt:lpstr>
      <vt:lpstr>Рубрика   «Осторожно – дети!» </vt:lpstr>
      <vt:lpstr>Рубрика   «Полезные гости»</vt:lpstr>
      <vt:lpstr>Рубрика   «Мой первый учитель – детский сад»</vt:lpstr>
      <vt:lpstr>Рубрика   «С любовью к детям»</vt:lpstr>
      <vt:lpstr>Рубрика   «Жизнь планеты «Пушинка»</vt:lpstr>
      <vt:lpstr>Рубрика   «Дружилка»</vt:lpstr>
      <vt:lpstr>Рубрика   «Вместе весело…»</vt:lpstr>
      <vt:lpstr>Рубрика   «Самый –самый!»</vt:lpstr>
      <vt:lpstr>Рубрика   «Детская неожиданность»</vt:lpstr>
      <vt:lpstr>Рубрика   «Поэтические строчки о дочках и сыночках»</vt:lpstr>
      <vt:lpstr>Рубрика   «Есть идея!»</vt:lpstr>
      <vt:lpstr>Слайд 61</vt:lpstr>
      <vt:lpstr>Слайд 62</vt:lpstr>
      <vt:lpstr>Слайд 63</vt:lpstr>
      <vt:lpstr>Описание должностных обязанностей  участников процесса по созданию журнала «Маленькая Вселенная»</vt:lpstr>
      <vt:lpstr>Слайд 65</vt:lpstr>
      <vt:lpstr>Слайд 66</vt:lpstr>
      <vt:lpstr>График работы Редакционной коллегии</vt:lpstr>
      <vt:lpstr>Протокол работы Редакционной коллегии №</vt:lpstr>
      <vt:lpstr>Слайд 69</vt:lpstr>
      <vt:lpstr>Слайд 70</vt:lpstr>
      <vt:lpstr>Публикации</vt:lpstr>
      <vt:lpstr>Схема взаимодействия социальных партнёров в работе по выпуску журнала «Маленькая Вселенная»</vt:lpstr>
      <vt:lpstr>Слайд 73</vt:lpstr>
      <vt:lpstr>Развитие проектного подхода в ДОУ</vt:lpstr>
      <vt:lpstr>«Опыт управления - каждому!» </vt:lpstr>
      <vt:lpstr>Слайд 76</vt:lpstr>
      <vt:lpstr>Слайд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деятельность: от руководителя к педагогу</dc:title>
  <dc:creator>ДетскийСад210</dc:creator>
  <cp:lastModifiedBy>User</cp:lastModifiedBy>
  <cp:revision>22</cp:revision>
  <dcterms:created xsi:type="dcterms:W3CDTF">2015-10-28T10:46:18Z</dcterms:created>
  <dcterms:modified xsi:type="dcterms:W3CDTF">2015-11-28T14:10:37Z</dcterms:modified>
</cp:coreProperties>
</file>