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86" r:id="rId3"/>
    <p:sldId id="289" r:id="rId4"/>
    <p:sldId id="311" r:id="rId5"/>
    <p:sldId id="304" r:id="rId6"/>
    <p:sldId id="303" r:id="rId7"/>
    <p:sldId id="314" r:id="rId8"/>
    <p:sldId id="306" r:id="rId9"/>
    <p:sldId id="315" r:id="rId10"/>
    <p:sldId id="316" r:id="rId11"/>
    <p:sldId id="307" r:id="rId12"/>
    <p:sldId id="276" r:id="rId13"/>
    <p:sldId id="279" r:id="rId14"/>
    <p:sldId id="283" r:id="rId15"/>
    <p:sldId id="324" r:id="rId16"/>
    <p:sldId id="267" r:id="rId17"/>
    <p:sldId id="270" r:id="rId18"/>
    <p:sldId id="323" r:id="rId19"/>
    <p:sldId id="265" r:id="rId20"/>
    <p:sldId id="325" r:id="rId21"/>
    <p:sldId id="271" r:id="rId22"/>
    <p:sldId id="298" r:id="rId23"/>
    <p:sldId id="318" r:id="rId24"/>
    <p:sldId id="319" r:id="rId25"/>
    <p:sldId id="272" r:id="rId26"/>
    <p:sldId id="322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20000"/>
      </a:spcBef>
      <a:spcAft>
        <a:spcPct val="0"/>
      </a:spcAft>
      <a:buFont typeface="Arial" charset="0"/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20000"/>
      </a:spcBef>
      <a:spcAft>
        <a:spcPct val="0"/>
      </a:spcAft>
      <a:buFont typeface="Arial" charset="0"/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20000"/>
      </a:spcBef>
      <a:spcAft>
        <a:spcPct val="0"/>
      </a:spcAft>
      <a:buFont typeface="Arial" charset="0"/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20000"/>
      </a:spcBef>
      <a:spcAft>
        <a:spcPct val="0"/>
      </a:spcAft>
      <a:buFont typeface="Arial" charset="0"/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20000"/>
      </a:spcBef>
      <a:spcAft>
        <a:spcPct val="0"/>
      </a:spcAft>
      <a:buFont typeface="Arial" charset="0"/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AD3A8D-0D8C-46DF-8A39-5FE1EDF64B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EB580-28CA-43EA-89B6-E22565A06977}" type="slidenum">
              <a:rPr lang="ru-RU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91716-7966-4D90-AF8B-07B558E0E01A}" type="slidenum">
              <a:rPr lang="ru-RU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7F64B8-3C52-4A3F-A156-1E89E02E628E}" type="slidenum">
              <a:rPr lang="ru-RU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CFAC17-5770-42ED-AAC0-E641B8481228}" type="slidenum">
              <a:rPr lang="ru-RU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D4133-E22C-454E-8BEA-C55035BF6E78}" type="slidenum">
              <a:rPr lang="ru-RU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21DEDD-0D43-4BB2-B357-0387E57DCB7E}" type="slidenum">
              <a:rPr lang="ru-RU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84952-9483-4FA2-AFFE-89E6A8294275}" type="slidenum">
              <a:rPr lang="ru-RU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E2CDF0-3350-47D2-9F95-4D9852D1EC63}" type="slidenum">
              <a:rPr lang="ru-RU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F699D-A367-4EEC-B31A-95580BAA3857}" type="slidenum">
              <a:rPr lang="ru-RU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4E7E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4E7E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8CAFF-D305-402E-9096-8CF99C984210}" type="slidenum">
              <a:rPr lang="ru-RU" smtClean="0">
                <a:solidFill>
                  <a:srgbClr val="F4E7E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03A60F4-8C9B-4A45-AD53-58BD89F9C39F}" type="datetimeFigureOut">
              <a:rPr lang="ru-RU" smtClean="0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771FE9B-E26B-4197-A6AB-ED3F7BF359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376264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Мнемотехника как средство развития связной речи у дошкольников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3068960"/>
            <a:ext cx="4248472" cy="352839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 </a:t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учитель – логопед 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МДОУ д/с № 210 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Мельникова Л.А.</a:t>
            </a:r>
          </a:p>
          <a:p>
            <a:pPr>
              <a:lnSpc>
                <a:spcPct val="80000"/>
              </a:lnSpc>
            </a:pPr>
            <a:endParaRPr lang="ru-RU" sz="2400" dirty="0" smtClean="0">
              <a:solidFill>
                <a:srgbClr val="898989"/>
              </a:solidFill>
            </a:endParaRPr>
          </a:p>
        </p:txBody>
      </p:sp>
      <p:pic>
        <p:nvPicPr>
          <p:cNvPr id="4" name="Picture 2" descr="C:\Users\Acer\Desktop\Sample Pictures\маль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48596"/>
            <a:ext cx="2592288" cy="409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1325180" y="357188"/>
            <a:ext cx="7818820" cy="741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ru-RU" sz="2400" dirty="0">
                <a:solidFill>
                  <a:srgbClr val="FF0000"/>
                </a:solidFill>
              </a:rPr>
              <a:t>В работе с </a:t>
            </a:r>
            <a:r>
              <a:rPr lang="ru-RU" sz="2400" dirty="0" smtClean="0">
                <a:solidFill>
                  <a:srgbClr val="FF0000"/>
                </a:solidFill>
              </a:rPr>
              <a:t>готовыми </a:t>
            </a:r>
            <a:r>
              <a:rPr lang="ru-RU" sz="2400" dirty="0" err="1" smtClean="0">
                <a:solidFill>
                  <a:srgbClr val="FF0000"/>
                </a:solidFill>
              </a:rPr>
              <a:t>мнемотаблицами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можно 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выделить </a:t>
            </a:r>
            <a:r>
              <a:rPr lang="ru-RU" sz="2400" dirty="0">
                <a:solidFill>
                  <a:srgbClr val="FF0000"/>
                </a:solidFill>
              </a:rPr>
              <a:t>ряд этапов: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ru-RU" sz="2000" dirty="0">
                <a:solidFill>
                  <a:srgbClr val="FF0000"/>
                </a:solidFill>
              </a:rPr>
              <a:t>1 этап: </a:t>
            </a:r>
            <a:r>
              <a:rPr lang="ru-RU" sz="2000" dirty="0">
                <a:solidFill>
                  <a:srgbClr val="0070C0"/>
                </a:solidFill>
              </a:rPr>
              <a:t>Рассматривание </a:t>
            </a:r>
            <a:r>
              <a:rPr lang="ru-RU" sz="2000" dirty="0" smtClean="0">
                <a:solidFill>
                  <a:srgbClr val="0070C0"/>
                </a:solidFill>
              </a:rPr>
              <a:t>детьми таблицы </a:t>
            </a:r>
            <a:r>
              <a:rPr lang="ru-RU" sz="2000" dirty="0">
                <a:solidFill>
                  <a:srgbClr val="0070C0"/>
                </a:solidFill>
              </a:rPr>
              <a:t>и разбор того, что на ней изображено.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ru-RU" sz="2000" dirty="0">
                <a:solidFill>
                  <a:srgbClr val="FF0000"/>
                </a:solidFill>
              </a:rPr>
              <a:t>2 этап: </a:t>
            </a:r>
            <a:r>
              <a:rPr lang="ru-RU" sz="2000" dirty="0">
                <a:solidFill>
                  <a:srgbClr val="0070C0"/>
                </a:solidFill>
              </a:rPr>
              <a:t>П</a:t>
            </a:r>
            <a:r>
              <a:rPr lang="ru-RU" sz="2000" dirty="0" smtClean="0">
                <a:solidFill>
                  <a:srgbClr val="0070C0"/>
                </a:solidFill>
              </a:rPr>
              <a:t>ерекодирование </a:t>
            </a:r>
            <a:r>
              <a:rPr lang="ru-RU" sz="2000" dirty="0">
                <a:solidFill>
                  <a:srgbClr val="0070C0"/>
                </a:solidFill>
              </a:rPr>
              <a:t>информации, т.е. </a:t>
            </a:r>
            <a:r>
              <a:rPr lang="ru-RU" sz="2000" dirty="0" smtClean="0">
                <a:solidFill>
                  <a:srgbClr val="0070C0"/>
                </a:solidFill>
              </a:rPr>
              <a:t>преобразование абстрактных или образных символов  в реальные предметы и действия.</a:t>
            </a:r>
            <a:endParaRPr lang="ru-RU" sz="2000" dirty="0">
              <a:solidFill>
                <a:srgbClr val="0070C0"/>
              </a:solidFill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ru-RU" sz="2000" dirty="0">
                <a:solidFill>
                  <a:srgbClr val="FF0000"/>
                </a:solidFill>
              </a:rPr>
              <a:t>3 этап: </a:t>
            </a:r>
            <a:r>
              <a:rPr lang="ru-RU" sz="2000" dirty="0">
                <a:solidFill>
                  <a:srgbClr val="0070C0"/>
                </a:solidFill>
              </a:rPr>
              <a:t>После перекодирования осуществляется пересказ сказки или </a:t>
            </a:r>
            <a:r>
              <a:rPr lang="ru-RU" sz="2000" dirty="0" smtClean="0">
                <a:solidFill>
                  <a:srgbClr val="0070C0"/>
                </a:solidFill>
              </a:rPr>
              <a:t>рассказа </a:t>
            </a:r>
            <a:r>
              <a:rPr lang="ru-RU" sz="2000" dirty="0">
                <a:solidFill>
                  <a:srgbClr val="0070C0"/>
                </a:solidFill>
              </a:rPr>
              <a:t>по заданной теме. 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>
                <a:solidFill>
                  <a:srgbClr val="0070C0"/>
                </a:solidFill>
              </a:rPr>
              <a:t>В младших группах с помощью воспитателя, в старших – </a:t>
            </a:r>
            <a:r>
              <a:rPr lang="ru-RU" sz="2000" dirty="0" smtClean="0">
                <a:solidFill>
                  <a:srgbClr val="0070C0"/>
                </a:solidFill>
              </a:rPr>
              <a:t> самостоятельно.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 typeface="Wingdings" pitchFamily="2" charset="2"/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Схемы служат     </a:t>
            </a:r>
          </a:p>
          <a:p>
            <a:pPr algn="ctr">
              <a:spcBef>
                <a:spcPct val="0"/>
              </a:spcBef>
              <a:buFont typeface="Wingdings" pitchFamily="2" charset="2"/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своеобразным </a:t>
            </a:r>
            <a:r>
              <a:rPr lang="ru-RU" sz="2400" b="1" dirty="0">
                <a:solidFill>
                  <a:srgbClr val="FF0000"/>
                </a:solidFill>
              </a:rPr>
              <a:t>зрительным планом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 typeface="Wingdings" pitchFamily="2" charset="2"/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для       создания </a:t>
            </a:r>
            <a:r>
              <a:rPr lang="ru-RU" sz="2400" dirty="0">
                <a:solidFill>
                  <a:srgbClr val="7030A0"/>
                </a:solidFill>
              </a:rPr>
              <a:t>монологов, </a:t>
            </a:r>
            <a:endParaRPr lang="ru-RU" sz="2400" dirty="0" smtClean="0">
              <a:solidFill>
                <a:srgbClr val="7030A0"/>
              </a:solidFill>
            </a:endParaRPr>
          </a:p>
          <a:p>
            <a:pPr algn="ctr">
              <a:spcBef>
                <a:spcPct val="0"/>
              </a:spcBef>
              <a:buFont typeface="Wingdings" pitchFamily="2" charset="2"/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помогают </a:t>
            </a:r>
            <a:r>
              <a:rPr lang="ru-RU" sz="2400" dirty="0">
                <a:solidFill>
                  <a:srgbClr val="FF0000"/>
                </a:solidFill>
              </a:rPr>
              <a:t>детям </a:t>
            </a:r>
            <a:r>
              <a:rPr lang="ru-RU" sz="2400" dirty="0" smtClean="0">
                <a:solidFill>
                  <a:srgbClr val="FF0000"/>
                </a:solidFill>
              </a:rPr>
              <a:t>выстраивать</a:t>
            </a:r>
            <a:r>
              <a:rPr lang="ru-RU" sz="2400" dirty="0">
                <a:solidFill>
                  <a:srgbClr val="FF0000"/>
                </a:solidFill>
              </a:rPr>
              <a:t>:</a:t>
            </a:r>
          </a:p>
          <a:p>
            <a:pPr algn="ctr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7030A0"/>
                </a:solidFill>
              </a:rPr>
              <a:t>- </a:t>
            </a:r>
            <a:r>
              <a:rPr lang="ru-RU" sz="2400" dirty="0">
                <a:solidFill>
                  <a:srgbClr val="7030A0"/>
                </a:solidFill>
              </a:rPr>
              <a:t>структуру рассказа,</a:t>
            </a:r>
          </a:p>
          <a:p>
            <a:pPr algn="ctr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2400" dirty="0">
                <a:solidFill>
                  <a:srgbClr val="7030A0"/>
                </a:solidFill>
              </a:rPr>
              <a:t>- последовательность,</a:t>
            </a:r>
          </a:p>
          <a:p>
            <a:pPr marL="342900" indent="-342900" algn="ctr">
              <a:spcBef>
                <a:spcPct val="0"/>
              </a:spcBef>
              <a:buFontTx/>
              <a:buChar char="-"/>
              <a:defRPr/>
            </a:pPr>
            <a:r>
              <a:rPr lang="ru-RU" sz="2400" dirty="0" smtClean="0">
                <a:solidFill>
                  <a:srgbClr val="7030A0"/>
                </a:solidFill>
              </a:rPr>
              <a:t>- лексико-грамматическую наполняемость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>
                <a:solidFill>
                  <a:srgbClr val="7030A0"/>
                </a:solidFill>
              </a:rPr>
              <a:t>рассказа.</a:t>
            </a:r>
          </a:p>
          <a:p>
            <a:pPr algn="ctr">
              <a:spcBef>
                <a:spcPct val="0"/>
              </a:spcBef>
              <a:buFont typeface="Wingdings" pitchFamily="2" charset="2"/>
              <a:buNone/>
            </a:pPr>
            <a:endParaRPr lang="ru-RU" sz="2000" dirty="0">
              <a:solidFill>
                <a:srgbClr val="009900"/>
              </a:solidFill>
              <a:latin typeface="Tahoma" pitchFamily="34" charset="0"/>
              <a:cs typeface="+mn-cs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ru-RU" sz="2400" dirty="0">
              <a:solidFill>
                <a:prstClr val="black"/>
              </a:solidFill>
              <a:latin typeface="Tahoma" pitchFamily="34" charset="0"/>
              <a:cs typeface="+mn-cs"/>
            </a:endParaRPr>
          </a:p>
        </p:txBody>
      </p:sp>
      <p:pic>
        <p:nvPicPr>
          <p:cNvPr id="1026" name="Picture 2" descr="C:\Users\Acer\Desktop\картины все (2)\3b17363479cb4ee98fe37eec4b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2664296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42079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844824"/>
            <a:ext cx="7128792" cy="4680520"/>
          </a:xfrm>
        </p:spPr>
      </p:pic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rgbClr val="FF3300"/>
                </a:solidFill>
                <a:latin typeface="Times New Roman" pitchFamily="18" charset="0"/>
              </a:rPr>
              <a:t>Отгадывание загадок</a:t>
            </a:r>
          </a:p>
        </p:txBody>
      </p:sp>
    </p:spTree>
    <p:extLst>
      <p:ext uri="{BB962C8B-B14F-4D97-AF65-F5344CB8AC3E}">
        <p14:creationId xmlns:p14="http://schemas.microsoft.com/office/powerpoint/2010/main" val="191906506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428750"/>
            <a:ext cx="4067943" cy="5312618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мокрый,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вода.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холодный,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мороженое.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идёт осенью.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него на земле появляются лужи.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поливает траву, кусты, цветы и деревья.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Люди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 него прячутся под зонтом</a:t>
            </a:r>
            <a:r>
              <a:rPr lang="ru-RU" dirty="0"/>
              <a:t>.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312118"/>
          </a:xfrm>
          <a:solidFill>
            <a:schemeClr val="accent1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Сочинение  загадки </a:t>
            </a:r>
            <a:r>
              <a:rPr lang="ru-RU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дожде </a:t>
            </a:r>
            <a:r>
              <a:rPr lang="ru-RU" sz="2000" dirty="0">
                <a:solidFill>
                  <a:srgbClr val="FFFF00"/>
                </a:solidFill>
              </a:rPr>
              <a:t/>
            </a:r>
            <a:br>
              <a:rPr lang="ru-RU" sz="2000" dirty="0">
                <a:solidFill>
                  <a:srgbClr val="FFFF00"/>
                </a:solidFill>
              </a:rPr>
            </a:br>
            <a:endParaRPr lang="ru-RU" sz="2000" dirty="0" smtClean="0">
              <a:solidFill>
                <a:srgbClr val="FFFF00"/>
              </a:solidFill>
            </a:endParaRPr>
          </a:p>
        </p:txBody>
      </p:sp>
      <p:pic>
        <p:nvPicPr>
          <p:cNvPr id="6148" name="Рисунок 3" descr="C:\Documents and Settings\Admin\Рабочий стол\фото мнеммо осень\PICT65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1428750"/>
            <a:ext cx="5076057" cy="531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104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3700446"/>
            <a:ext cx="9143999" cy="3040922"/>
          </a:xfrm>
        </p:spPr>
        <p:txBody>
          <a:bodyPr>
            <a:normAutofit fontScale="92500" lnSpcReduction="10000"/>
          </a:bodyPr>
          <a:lstStyle/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r>
              <a:rPr lang="ru-RU" sz="1400" dirty="0" smtClean="0"/>
              <a:t>Осень </a:t>
            </a:r>
            <a:r>
              <a:rPr lang="ru-RU" sz="1400" dirty="0"/>
              <a:t>наступила. Отцвели цветы,</a:t>
            </a:r>
          </a:p>
          <a:p>
            <a:r>
              <a:rPr lang="ru-RU" sz="1400" dirty="0"/>
              <a:t>И глядят уныло голые кусты.</a:t>
            </a:r>
          </a:p>
          <a:p>
            <a:r>
              <a:rPr lang="ru-RU" sz="1400" dirty="0"/>
              <a:t>Вянет и желтеет травка на лугах.</a:t>
            </a:r>
          </a:p>
          <a:p>
            <a:r>
              <a:rPr lang="ru-RU" sz="1400" dirty="0"/>
              <a:t>Только зеленеет озимь на полях.</a:t>
            </a:r>
          </a:p>
          <a:p>
            <a:r>
              <a:rPr lang="ru-RU" sz="1400" dirty="0"/>
              <a:t>Туча небо кроет солнце не блестит.</a:t>
            </a:r>
          </a:p>
          <a:p>
            <a:r>
              <a:rPr lang="ru-RU" sz="1400" dirty="0"/>
              <a:t>Ветер в поле воет, дождик моросит,</a:t>
            </a:r>
          </a:p>
          <a:p>
            <a:r>
              <a:rPr lang="ru-RU" sz="1400" dirty="0"/>
              <a:t>Воды зашумели быстрого ручья,</a:t>
            </a:r>
          </a:p>
          <a:p>
            <a:r>
              <a:rPr lang="ru-RU" sz="1400" dirty="0"/>
              <a:t>Птички улетели в теплые края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Заучивание стихотворения “Осень” </a:t>
            </a:r>
            <a:b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А. Плещеева</a:t>
            </a:r>
          </a:p>
        </p:txBody>
      </p:sp>
      <p:pic>
        <p:nvPicPr>
          <p:cNvPr id="8196" name="Рисунок 2" descr="C:\Documents and Settings\Admin\Рабочий стол\фото мнеммо осень\PICT6579.JPG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48" y="1124744"/>
            <a:ext cx="4550022" cy="358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1" descr="G:\10000101\PICT6598.JPG"/>
          <p:cNvPicPr>
            <a:picLocks noChangeAspect="1" noChangeArrowheads="1"/>
          </p:cNvPicPr>
          <p:nvPr/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909" y="3197001"/>
            <a:ext cx="4567935" cy="366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9938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500188"/>
            <a:ext cx="3726276" cy="51689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ru-RU" sz="2000" dirty="0"/>
              <a:t>Таня спросила у мамы, </a:t>
            </a:r>
            <a:endParaRPr lang="ru-RU" sz="2000" dirty="0" smtClean="0"/>
          </a:p>
          <a:p>
            <a:pPr>
              <a:lnSpc>
                <a:spcPct val="90000"/>
              </a:lnSpc>
              <a:buNone/>
            </a:pPr>
            <a:r>
              <a:rPr lang="ru-RU" sz="2000" dirty="0" smtClean="0"/>
              <a:t>какое </a:t>
            </a:r>
            <a:r>
              <a:rPr lang="ru-RU" sz="2000" dirty="0"/>
              <a:t>у неё любимое время года? «Осень,» - ответила мама. «Почему осень?» – спросила Таня. «Ведь осенью </a:t>
            </a:r>
            <a:r>
              <a:rPr lang="ru-RU" sz="2000" dirty="0" smtClean="0"/>
              <a:t> </a:t>
            </a:r>
            <a:r>
              <a:rPr lang="ru-RU" sz="2000" dirty="0"/>
              <a:t>всё небо в тучах и часто идёт дождь. С</a:t>
            </a:r>
            <a:r>
              <a:rPr lang="ru-RU" sz="2000" dirty="0" smtClean="0"/>
              <a:t>тановится </a:t>
            </a:r>
            <a:r>
              <a:rPr lang="ru-RU" sz="2000" dirty="0"/>
              <a:t>грязно, </a:t>
            </a:r>
            <a:r>
              <a:rPr lang="ru-RU" sz="2000" dirty="0" smtClean="0"/>
              <a:t>а на </a:t>
            </a:r>
            <a:r>
              <a:rPr lang="ru-RU" sz="2000" dirty="0"/>
              <a:t>земле много луж». </a:t>
            </a:r>
            <a:endParaRPr lang="ru-RU" sz="2000" dirty="0" smtClean="0"/>
          </a:p>
          <a:p>
            <a:pPr>
              <a:lnSpc>
                <a:spcPct val="90000"/>
              </a:lnSpc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Мама </a:t>
            </a:r>
            <a:r>
              <a:rPr lang="ru-RU" sz="2000" dirty="0"/>
              <a:t>ответила: «Осень красна дарами. Осенью в саду поспевают фрукты: яблоки, груши, сливы, а в огороде – овощи: капуста, морковка, </a:t>
            </a:r>
            <a:r>
              <a:rPr lang="ru-RU" sz="2000" dirty="0" smtClean="0"/>
              <a:t> </a:t>
            </a:r>
            <a:r>
              <a:rPr lang="ru-RU" sz="2000" dirty="0"/>
              <a:t>картошка, свёкла. Люди из овощей и фруктов делают заготовки  и радуют себя зимой вкусными компотами,  вареньями и соленьями.»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000" dirty="0" smtClean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62372" cy="119675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Пересказ рассказа “Дары осени ” 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 smtClean="0">
              <a:solidFill>
                <a:srgbClr val="FF0000"/>
              </a:solidFill>
            </a:endParaRPr>
          </a:p>
        </p:txBody>
      </p:sp>
      <p:pic>
        <p:nvPicPr>
          <p:cNvPr id="10244" name="Рисунок 4" descr="C:\Documents and Settings\Admin\Рабочий стол\фото мнеммо осень\PICT6580.JP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788" y="1124744"/>
            <a:ext cx="5256584" cy="573325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8636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Заучивание стихотворения “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Огород”</a:t>
            </a:r>
            <a:endParaRPr lang="ru-RU" dirty="0"/>
          </a:p>
        </p:txBody>
      </p:sp>
      <p:pic>
        <p:nvPicPr>
          <p:cNvPr id="1026" name="Picture 2" descr="F:\Мнемотехника (3)\в огороде много гряд...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77768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33663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Мнемотехника (3)\руки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1520" y="1268760"/>
            <a:ext cx="8640960" cy="184115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3300"/>
                </a:solidFill>
                <a:latin typeface="Times New Roman" pitchFamily="18" charset="0"/>
              </a:rPr>
              <a:t>Заучивание стихотворений: «Руки»,  «Снегирь</a:t>
            </a:r>
            <a:r>
              <a:rPr lang="ru-RU" sz="3200" dirty="0" smtClean="0">
                <a:solidFill>
                  <a:srgbClr val="FF3300"/>
                </a:solidFill>
              </a:rPr>
              <a:t>»</a:t>
            </a:r>
          </a:p>
        </p:txBody>
      </p:sp>
      <p:pic>
        <p:nvPicPr>
          <p:cNvPr id="20483" name="Picture 3" descr="E:\Мнемотехника (3)\снегир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624" y="3284538"/>
            <a:ext cx="748883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Мнемотехника (3)\mnemo-ma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484784"/>
            <a:ext cx="9036496" cy="49685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Заучивание стихотворения: «Ландыш»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Составление рассказа: «Приметы </a:t>
            </a:r>
            <a:r>
              <a:rPr lang="ru-RU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осени»</a:t>
            </a:r>
            <a:endParaRPr lang="ru-RU" dirty="0"/>
          </a:p>
        </p:txBody>
      </p:sp>
      <p:pic>
        <p:nvPicPr>
          <p:cNvPr id="1026" name="Picture 2" descr="F:\Мнемотехника (3)\рассказывание осень пришл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71296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27136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Мнемотехника (3)\mnemotekhnika_dlya_doshkolniko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988840"/>
            <a:ext cx="8784976" cy="45365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Составление рассказа: «Приметы весны»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923928" y="1268760"/>
            <a:ext cx="5112568" cy="4857403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    </a:t>
            </a:r>
          </a:p>
          <a:p>
            <a:pPr marL="0" indent="0">
              <a:buNone/>
            </a:pP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*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Недостаточный словарный запас.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rgbClr val="31B6FD"/>
              </a:buClr>
              <a:buNone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*   Использование  простых предложений (часто наличие  грамматических     ошибок).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*  Диалогическая речь:  трудности в умении четко сформулировать вопрос, построить  развёрнутый ответ.</a:t>
            </a:r>
          </a:p>
          <a:p>
            <a:pPr marL="0" indent="0" eaLnBrk="1" hangingPunct="1">
              <a:buNone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*   Монологическая речь: затруднения при составлении описательных и повествовательных рассказов, при пересказе текста, заучивании стихов.</a:t>
            </a:r>
          </a:p>
          <a:p>
            <a:pPr marL="0" indent="0" eaLnBrk="1" hangingPunct="1">
              <a:buNone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*  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еумение использовать интонацию, регулировать громкость голоса и темп речи.</a:t>
            </a:r>
          </a:p>
          <a:p>
            <a:pPr marL="0" indent="0" eaLnBrk="1" hangingPunct="1">
              <a:buNone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*  Плохая дикция.  *   Недостаточная концентрация слухового внимания.</a:t>
            </a:r>
          </a:p>
          <a:p>
            <a:pPr eaLnBrk="1" hangingPunct="1"/>
            <a:endParaRPr lang="ru-RU" dirty="0" smtClean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8328"/>
            <a:ext cx="9144000" cy="1252728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Проблемы речи детей дошкольного возраста:    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Говорить </a:t>
            </a:r>
            <a:r>
              <a:rPr lang="ru-RU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путано умеет всякий. Говорить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ясно немногие»</a:t>
            </a:r>
            <a:r>
              <a:rPr lang="ru-RU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Галилео </a:t>
            </a:r>
            <a:r>
              <a:rPr lang="ru-RU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Галилей»</a:t>
            </a:r>
            <a:r>
              <a:rPr lang="ru-RU" dirty="0">
                <a:solidFill>
                  <a:srgbClr val="898989"/>
                </a:solidFill>
              </a:rPr>
              <a:t/>
            </a:r>
            <a:br>
              <a:rPr lang="ru-RU" dirty="0">
                <a:solidFill>
                  <a:srgbClr val="898989"/>
                </a:solidFill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cer\Desktop\разное картинки\к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3600400" cy="375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6523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описательного рассказа о домашнем животном</a:t>
            </a:r>
            <a:endParaRPr lang="ru-RU" dirty="0"/>
          </a:p>
        </p:txBody>
      </p:sp>
      <p:pic>
        <p:nvPicPr>
          <p:cNvPr id="1026" name="Picture 2" descr="F:\животнные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640960" cy="485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787602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39552" y="188913"/>
            <a:ext cx="83529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3600" dirty="0">
                <a:solidFill>
                  <a:srgbClr val="FF3300"/>
                </a:solidFill>
              </a:rPr>
              <a:t>Пересказ </a:t>
            </a:r>
            <a:r>
              <a:rPr lang="ru-RU" sz="3600" dirty="0" smtClean="0">
                <a:solidFill>
                  <a:srgbClr val="FF3300"/>
                </a:solidFill>
              </a:rPr>
              <a:t>русской народной сказки </a:t>
            </a:r>
            <a:r>
              <a:rPr lang="ru-RU" sz="3600" dirty="0">
                <a:solidFill>
                  <a:srgbClr val="FF3300"/>
                </a:solidFill>
              </a:rPr>
              <a:t>«Репка»</a:t>
            </a: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628775"/>
            <a:ext cx="8136904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4" descr="мнемотаблиц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2" y="1628800"/>
            <a:ext cx="1911697" cy="1771625"/>
          </a:xfrm>
          <a:noFill/>
        </p:spPr>
      </p:pic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err="1" smtClean="0">
                <a:solidFill>
                  <a:srgbClr val="FF0000"/>
                </a:solidFill>
              </a:rPr>
              <a:t>Мнемотаблицы</a:t>
            </a:r>
            <a:r>
              <a:rPr lang="ru-RU" sz="4000" dirty="0" smtClean="0">
                <a:solidFill>
                  <a:srgbClr val="FF0000"/>
                </a:solidFill>
              </a:rPr>
              <a:t> к русским народным сказкам</a:t>
            </a:r>
          </a:p>
        </p:txBody>
      </p:sp>
      <p:pic>
        <p:nvPicPr>
          <p:cNvPr id="15364" name="Picture 5" descr="мнемотаблиц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17032"/>
            <a:ext cx="187220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мнемотаблиц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28800"/>
            <a:ext cx="2172072" cy="19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мнемотаблиц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628800"/>
            <a:ext cx="2232248" cy="19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 descr="мнемотаблиц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180020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9" descr="мнемотаблиц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357688"/>
            <a:ext cx="2088232" cy="203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0" descr="мнемотаблиц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479032"/>
            <a:ext cx="2172072" cy="21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7182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3635896" y="908721"/>
            <a:ext cx="5508104" cy="60016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Последовательность </a:t>
            </a:r>
            <a:r>
              <a:rPr lang="ru-RU" sz="2400" dirty="0">
                <a:solidFill>
                  <a:srgbClr val="FF0000"/>
                </a:solidFill>
              </a:rPr>
              <a:t>обучении детей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самостоятельному изображению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</a:rPr>
              <a:t>мнемотаблиц</a:t>
            </a:r>
            <a:r>
              <a:rPr lang="ru-RU" sz="2400" dirty="0" smtClean="0">
                <a:solidFill>
                  <a:srgbClr val="FF0000"/>
                </a:solidFill>
              </a:rPr>
              <a:t>:</a:t>
            </a:r>
            <a:endParaRPr lang="ru-RU" sz="24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1</a:t>
            </a:r>
            <a:r>
              <a:rPr lang="ru-RU" sz="2000" dirty="0">
                <a:solidFill>
                  <a:srgbClr val="7030A0"/>
                </a:solidFill>
              </a:rPr>
              <a:t>. Введение элементов </a:t>
            </a:r>
            <a:r>
              <a:rPr lang="ru-RU" sz="2000" dirty="0" smtClean="0">
                <a:solidFill>
                  <a:srgbClr val="7030A0"/>
                </a:solidFill>
              </a:rPr>
              <a:t>символов по договоренности  (цвета, формы</a:t>
            </a:r>
            <a:r>
              <a:rPr lang="ru-RU" sz="2000" dirty="0">
                <a:solidFill>
                  <a:srgbClr val="7030A0"/>
                </a:solidFill>
              </a:rPr>
              <a:t>, величины, действия). 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2. Выработка </a:t>
            </a:r>
            <a:r>
              <a:rPr lang="ru-RU" sz="2000" dirty="0">
                <a:solidFill>
                  <a:srgbClr val="7030A0"/>
                </a:solidFill>
              </a:rPr>
              <a:t>у </a:t>
            </a:r>
            <a:r>
              <a:rPr lang="ru-RU" sz="2000" dirty="0" smtClean="0">
                <a:solidFill>
                  <a:srgbClr val="7030A0"/>
                </a:solidFill>
              </a:rPr>
              <a:t>ребёнка </a:t>
            </a:r>
            <a:r>
              <a:rPr lang="ru-RU" sz="2000" dirty="0">
                <a:solidFill>
                  <a:srgbClr val="7030A0"/>
                </a:solidFill>
              </a:rPr>
              <a:t>понимания, что символ </a:t>
            </a:r>
            <a:r>
              <a:rPr lang="ru-RU" sz="2000" dirty="0" smtClean="0">
                <a:solidFill>
                  <a:srgbClr val="7030A0"/>
                </a:solidFill>
              </a:rPr>
              <a:t>универсален.</a:t>
            </a:r>
            <a:endParaRPr lang="ru-RU" sz="2000" dirty="0">
              <a:solidFill>
                <a:srgbClr val="7030A0"/>
              </a:solidFill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2000" dirty="0">
                <a:solidFill>
                  <a:srgbClr val="7030A0"/>
                </a:solidFill>
              </a:rPr>
              <a:t>3</a:t>
            </a:r>
            <a:r>
              <a:rPr lang="ru-RU" sz="2000" dirty="0" smtClean="0">
                <a:solidFill>
                  <a:srgbClr val="7030A0"/>
                </a:solidFill>
              </a:rPr>
              <a:t>. </a:t>
            </a:r>
            <a:r>
              <a:rPr lang="ru-RU" sz="2000" dirty="0">
                <a:solidFill>
                  <a:srgbClr val="7030A0"/>
                </a:solidFill>
              </a:rPr>
              <a:t>Сочетание </a:t>
            </a:r>
            <a:r>
              <a:rPr lang="ru-RU" sz="2000" dirty="0" smtClean="0">
                <a:solidFill>
                  <a:srgbClr val="7030A0"/>
                </a:solidFill>
              </a:rPr>
              <a:t>символов; </a:t>
            </a:r>
            <a:r>
              <a:rPr lang="ru-RU" sz="2000" dirty="0">
                <a:solidFill>
                  <a:srgbClr val="7030A0"/>
                </a:solidFill>
              </a:rPr>
              <a:t>чтение </a:t>
            </a:r>
            <a:r>
              <a:rPr lang="ru-RU" sz="2000" dirty="0" smtClean="0">
                <a:solidFill>
                  <a:srgbClr val="7030A0"/>
                </a:solidFill>
              </a:rPr>
              <a:t>цепочек.</a:t>
            </a:r>
            <a:endParaRPr lang="ru-RU" sz="2000" dirty="0">
              <a:solidFill>
                <a:srgbClr val="7030A0"/>
              </a:solidFill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2000" dirty="0">
                <a:solidFill>
                  <a:srgbClr val="7030A0"/>
                </a:solidFill>
              </a:rPr>
              <a:t>4</a:t>
            </a:r>
            <a:r>
              <a:rPr lang="ru-RU" sz="2000" dirty="0" smtClean="0">
                <a:solidFill>
                  <a:srgbClr val="7030A0"/>
                </a:solidFill>
              </a:rPr>
              <a:t>. Далее самостоятельный </a:t>
            </a:r>
            <a:r>
              <a:rPr lang="ru-RU" sz="2000" dirty="0">
                <a:solidFill>
                  <a:srgbClr val="7030A0"/>
                </a:solidFill>
              </a:rPr>
              <a:t>поиск детьми изображений, символизирующих какое-либо </a:t>
            </a:r>
            <a:r>
              <a:rPr lang="ru-RU" sz="2000" dirty="0" smtClean="0">
                <a:solidFill>
                  <a:srgbClr val="7030A0"/>
                </a:solidFill>
              </a:rPr>
              <a:t>качество</a:t>
            </a:r>
            <a:r>
              <a:rPr lang="ru-RU" sz="2000" dirty="0">
                <a:solidFill>
                  <a:srgbClr val="7030A0"/>
                </a:solidFill>
              </a:rPr>
              <a:t>;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>
                <a:solidFill>
                  <a:srgbClr val="7030A0"/>
                </a:solidFill>
              </a:rPr>
              <a:t>умение аргументировать свой </a:t>
            </a:r>
            <a:r>
              <a:rPr lang="ru-RU" sz="2000" dirty="0" smtClean="0">
                <a:solidFill>
                  <a:srgbClr val="7030A0"/>
                </a:solidFill>
              </a:rPr>
              <a:t>выбор.</a:t>
            </a:r>
            <a:endParaRPr lang="ru-RU" sz="2000" dirty="0">
              <a:solidFill>
                <a:srgbClr val="7030A0"/>
              </a:solidFill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5. Затем творческое создание детьми опорных графических  схем, например, после чтения рассказа взрослым и т.д..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ru-RU" sz="2400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ru-RU" sz="2400" dirty="0">
              <a:solidFill>
                <a:prstClr val="black"/>
              </a:solidFill>
              <a:latin typeface="Tahoma" pitchFamily="34" charset="0"/>
              <a:cs typeface="+mn-cs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ru-RU" sz="2400" dirty="0">
              <a:solidFill>
                <a:prstClr val="black"/>
              </a:solidFill>
              <a:latin typeface="Tahoma" pitchFamily="34" charset="0"/>
              <a:cs typeface="+mn-cs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ru-RU" sz="2400" dirty="0">
              <a:solidFill>
                <a:prstClr val="black"/>
              </a:solidFill>
              <a:latin typeface="Tahoma" pitchFamily="34" charset="0"/>
              <a:cs typeface="+mn-cs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ru-RU" sz="2400" dirty="0">
              <a:solidFill>
                <a:prstClr val="black"/>
              </a:solidFill>
              <a:latin typeface="Tahoma" pitchFamily="34" charset="0"/>
              <a:cs typeface="+mn-cs"/>
            </a:endParaRPr>
          </a:p>
        </p:txBody>
      </p:sp>
      <p:pic>
        <p:nvPicPr>
          <p:cNvPr id="1026" name="Picture 2" descr="C:\Users\Acer\Desktop\каотинки гном\150071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363589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350144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571625"/>
            <a:ext cx="8640960" cy="5097463"/>
          </a:xfrm>
          <a:solidFill>
            <a:schemeClr val="bg2"/>
          </a:solidFill>
        </p:spPr>
        <p:txBody>
          <a:bodyPr>
            <a:normAutofit fontScale="32500" lnSpcReduction="20000"/>
          </a:bodyPr>
          <a:lstStyle/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7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Наступила осень. У осени три месяца: сентябрь, октябрь, ноябрь. Осенью солнце светит не так ярко, как летом и слабо  греет. Стало холодно. На небе темные  тучи. Часто идёт дождь. На улице грязно, сыро, кругом лужи. Трава вянет. Листья на деревьях меняют окраску: становятся жёлтыми, красными, оранжевыми, коричневыми. Они опадают с деревьев и покрывают землю разноцветным ковром. </a:t>
            </a:r>
          </a:p>
          <a:p>
            <a:pPr algn="just">
              <a:lnSpc>
                <a:spcPct val="90000"/>
              </a:lnSpc>
              <a:buNone/>
              <a:defRPr/>
            </a:pPr>
            <a:r>
              <a:rPr lang="ru-RU" sz="7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7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Осенью в лесу  много грибов: </a:t>
            </a:r>
            <a:r>
              <a:rPr lang="ru-RU" sz="7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волнушек и  </a:t>
            </a:r>
            <a:r>
              <a:rPr lang="ru-RU" sz="7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опят. Перелётные птицы улетают на юг. Звери готовятся к зиме. Ёжик забирается в норку, а медведь в берлогу. Осенью </a:t>
            </a:r>
            <a:r>
              <a:rPr lang="ru-RU" sz="7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 собирают урожай. В саду -  фрукты, </a:t>
            </a:r>
            <a:r>
              <a:rPr lang="ru-RU" sz="7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в огороде – овощи. И</a:t>
            </a:r>
            <a:r>
              <a:rPr lang="ru-RU" sz="7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7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овощей и фруктов делают </a:t>
            </a:r>
            <a:r>
              <a:rPr lang="ru-RU" sz="7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заготовки на </a:t>
            </a:r>
            <a:r>
              <a:rPr lang="ru-RU" sz="7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зиму: соленья, варенья, компоты.</a:t>
            </a:r>
            <a:endParaRPr lang="ru-RU" sz="7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74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7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Люди одеваются теплее, надевают тёплые куртки, шапки, шарфы, сапоги. Они берут с собой зонты, чтобы укрыться от дождя. Осень приносит  немного грусти.</a:t>
            </a: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7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(20)</a:t>
            </a:r>
            <a:endParaRPr lang="ru-RU" sz="74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8507288" cy="1180134"/>
          </a:xfrm>
          <a:solidFill>
            <a:schemeClr val="accent1"/>
          </a:solidFill>
          <a:ln>
            <a:solidFill>
              <a:srgbClr val="00B0F0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Рассказ «Золотая осень»</a:t>
            </a:r>
          </a:p>
        </p:txBody>
      </p:sp>
    </p:spTree>
    <p:extLst>
      <p:ext uri="{BB962C8B-B14F-4D97-AF65-F5344CB8AC3E}">
        <p14:creationId xmlns:p14="http://schemas.microsoft.com/office/powerpoint/2010/main" val="7854742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повышает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эффективность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образовательной работы: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детей появляется интерес к заучиванию стихов, отгадывании загадок,  к пересказу текстов,  составлению рассказов;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Дети легче и быстрее справляются с заданиями;</a:t>
            </a:r>
          </a:p>
          <a:p>
            <a:pPr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Развиваются связная речь, внимание, память, воображение, творческое </a:t>
            </a:r>
          </a:p>
          <a:p>
            <a:pPr>
              <a:buFont typeface="Arial" charset="0"/>
              <a:buNone/>
            </a:pPr>
            <a:r>
              <a:rPr lang="ru-RU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мышление.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Использование  мнемотехники</a:t>
            </a:r>
          </a:p>
        </p:txBody>
      </p:sp>
      <p:pic>
        <p:nvPicPr>
          <p:cNvPr id="24579" name="Picture 11" descr="Задание на лето Рекомендации родителям для детей, зачисленных в логопедическую групп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4724400"/>
            <a:ext cx="2879725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br>
              <a:rPr lang="ru-RU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/>
          </a:p>
        </p:txBody>
      </p:sp>
      <p:pic>
        <p:nvPicPr>
          <p:cNvPr id="4" name="Picture 5" descr="bez / VFL.Ru это, фотохостинг без регистрации, и быстрый хостинг изображений.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33630" y="2674938"/>
            <a:ext cx="5084677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11015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8800"/>
            <a:ext cx="8928991" cy="44973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будущий выпускник ДОУ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должен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полноценно овладеть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устной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речью: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уметь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правильно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выражать свои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мысли и чувства;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четко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отвечать на поставленные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вопросы;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полно,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связно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выразительно передавать содержание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прочитанного;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связно и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логически последовательно,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рассказывать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картине;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самостоятельно сочинять творческие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рассказы.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Поэтому процесс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развития связной речи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дошкольников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рассматривается как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основа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воспитания и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обучения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ДОУ и подготовки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детей к школе .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соответствии с ФГОС </a:t>
            </a:r>
          </a:p>
        </p:txBody>
      </p:sp>
      <p:pic>
        <p:nvPicPr>
          <p:cNvPr id="4" name="Picture 7" descr="Архив Новостей - Загородный отель Барская Усадьба. Отдых в тверской области на берегу Волги. Бассейн, боулинг, конный клуб, ба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4221163"/>
            <a:ext cx="215900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751812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260350"/>
            <a:ext cx="8229600" cy="5865813"/>
          </a:xfrm>
        </p:spPr>
        <p:txBody>
          <a:bodyPr>
            <a:normAutofit/>
          </a:bodyPr>
          <a:lstStyle/>
          <a:p>
            <a:pPr algn="ctr">
              <a:buFont typeface="Arial" charset="0"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Мнемотехника решает многие задачи:</a:t>
            </a:r>
          </a:p>
          <a:p>
            <a:pPr>
              <a:buFont typeface="Arial" charset="0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звуковой стороны речи;</a:t>
            </a:r>
          </a:p>
          <a:p>
            <a:pPr>
              <a:buFont typeface="Arial" charset="0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Обогащение словаря;</a:t>
            </a:r>
          </a:p>
          <a:p>
            <a:pPr>
              <a:buFont typeface="Arial" charset="0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грамматического строя и связной речи в целом;</a:t>
            </a:r>
          </a:p>
          <a:p>
            <a:pPr>
              <a:buFont typeface="Arial" charset="0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психических процессов: внимания, памяти, мышления, воображения;</a:t>
            </a:r>
          </a:p>
          <a:p>
            <a:pPr>
              <a:buFont typeface="Arial" charset="0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творческой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личности в целом.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7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6387" name="Picture 4" descr="2013033116142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945688"/>
            <a:ext cx="43910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416651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539552" y="116633"/>
            <a:ext cx="8496943" cy="2592287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9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+mj-cs"/>
              </a:rPr>
              <a:t>МНЕМОНИКА, МНЕМОТЕХНИКА </a:t>
            </a:r>
            <a:endParaRPr lang="ru-RU" sz="2900" b="1" dirty="0" smtClean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+mj-ea"/>
              <a:cs typeface="+mj-cs"/>
            </a:endParaRPr>
          </a:p>
          <a:p>
            <a:pPr algn="ctr">
              <a:buFont typeface="Arial" charset="0"/>
              <a:buNone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в переводе с греческого - «искусство запоминания».</a:t>
            </a:r>
            <a:endParaRPr lang="ru-RU" b="1" dirty="0" smtClean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860033" y="4437112"/>
            <a:ext cx="4032448" cy="1143000"/>
          </a:xfrm>
        </p:spPr>
        <p:txBody>
          <a:bodyPr>
            <a:normAutofit/>
          </a:bodyPr>
          <a:lstStyle/>
          <a:p>
            <a:endParaRPr lang="ru-RU" sz="32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4339" name="Picture 4" descr="переутомл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0032" y="3639800"/>
            <a:ext cx="4176464" cy="302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79512" y="1700808"/>
            <a:ext cx="885698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7030A0"/>
                </a:solidFill>
              </a:rPr>
              <a:t> «Подлежащая </a:t>
            </a:r>
            <a:r>
              <a:rPr lang="ru-RU" sz="2400" dirty="0">
                <a:solidFill>
                  <a:srgbClr val="7030A0"/>
                </a:solidFill>
              </a:rPr>
              <a:t>запоминанию вещь ставится в искусственную связь (ассоциацию) с др. вещами (обычно по механической схеме), в результате чего наступает </a:t>
            </a:r>
            <a:r>
              <a:rPr lang="ru-RU" sz="2400" dirty="0" smtClean="0">
                <a:solidFill>
                  <a:srgbClr val="7030A0"/>
                </a:solidFill>
              </a:rPr>
              <a:t>запоминание».</a:t>
            </a:r>
            <a:r>
              <a:rPr lang="ru-RU" sz="2400" dirty="0" smtClean="0">
                <a:solidFill>
                  <a:prstClr val="black"/>
                </a:solidFill>
              </a:rPr>
              <a:t>  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Философский </a:t>
            </a:r>
            <a:r>
              <a:rPr lang="ru-RU" sz="2000" dirty="0">
                <a:solidFill>
                  <a:srgbClr val="C00000"/>
                </a:solidFill>
              </a:rPr>
              <a:t>энциклопедический </a:t>
            </a:r>
            <a:r>
              <a:rPr lang="ru-RU" sz="2000" dirty="0" smtClean="0">
                <a:solidFill>
                  <a:srgbClr val="C00000"/>
                </a:solidFill>
              </a:rPr>
              <a:t>словарь </a:t>
            </a:r>
            <a:r>
              <a:rPr lang="ru-RU" sz="2000" dirty="0">
                <a:solidFill>
                  <a:srgbClr val="C00000"/>
                </a:solidFill>
              </a:rPr>
              <a:t>2010</a:t>
            </a:r>
            <a:r>
              <a:rPr lang="ru-RU" sz="2000" dirty="0">
                <a:solidFill>
                  <a:prstClr val="black"/>
                </a:solidFill>
              </a:rPr>
              <a:t>. </a:t>
            </a:r>
            <a:endParaRPr lang="ru-RU" sz="2000" dirty="0" smtClean="0">
              <a:solidFill>
                <a:prstClr val="black"/>
              </a:solidFill>
            </a:endParaRP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Это </a:t>
            </a:r>
            <a:r>
              <a:rPr lang="ru-RU" sz="2000" dirty="0">
                <a:solidFill>
                  <a:srgbClr val="7030A0"/>
                </a:solidFill>
              </a:rPr>
              <a:t>система методов и приемов, обеспечивающих успешное запоминание, сохранение и воспроизведение </a:t>
            </a:r>
            <a:endParaRPr lang="ru-RU" sz="2000" dirty="0" smtClean="0">
              <a:solidFill>
                <a:srgbClr val="7030A0"/>
              </a:solidFill>
            </a:endParaRP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информации </a:t>
            </a:r>
            <a:r>
              <a:rPr lang="ru-RU" sz="2000" dirty="0">
                <a:solidFill>
                  <a:srgbClr val="7030A0"/>
                </a:solidFill>
              </a:rPr>
              <a:t>(знаний об </a:t>
            </a:r>
            <a:r>
              <a:rPr lang="ru-RU" sz="2000" dirty="0" smtClean="0">
                <a:solidFill>
                  <a:srgbClr val="7030A0"/>
                </a:solidFill>
              </a:rPr>
              <a:t>особенностях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>
                <a:solidFill>
                  <a:srgbClr val="7030A0"/>
                </a:solidFill>
              </a:rPr>
              <a:t>объектов природы, об </a:t>
            </a:r>
            <a:r>
              <a:rPr lang="ru-RU" sz="2000" dirty="0" smtClean="0">
                <a:solidFill>
                  <a:srgbClr val="7030A0"/>
                </a:solidFill>
              </a:rPr>
              <a:t>окружающем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>
                <a:solidFill>
                  <a:srgbClr val="7030A0"/>
                </a:solidFill>
              </a:rPr>
              <a:t>мире, эффективное запоминание </a:t>
            </a:r>
            <a:endParaRPr lang="ru-RU" sz="2000" dirty="0" smtClean="0">
              <a:solidFill>
                <a:srgbClr val="7030A0"/>
              </a:solidFill>
            </a:endParaRP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структуры </a:t>
            </a:r>
            <a:r>
              <a:rPr lang="ru-RU" sz="2000" dirty="0">
                <a:solidFill>
                  <a:srgbClr val="7030A0"/>
                </a:solidFill>
              </a:rPr>
              <a:t>рассказа и др.)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ru-RU" sz="2000" dirty="0">
              <a:solidFill>
                <a:srgbClr val="00B050"/>
              </a:solidFill>
            </a:endParaRPr>
          </a:p>
          <a:p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69561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350"/>
            <a:ext cx="6059016" cy="6337002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Мнемотехнику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lnSpc>
                <a:spcPct val="90000"/>
              </a:lnSpc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дошкольной педагогике называют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по-разному: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Воробьева В.К. называет эту методику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сенсорно   - графическими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схемами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Ткаченко Т.А. –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предметно-схематическими моделями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Глухов В.П. –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блоками-квадратами,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Большева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Т.В. –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коллажем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Ефименкова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Л.Н. –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схемой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составления рассказа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60648"/>
            <a:ext cx="8229600" cy="108012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Acer\Desktop\картины все (2)\ot-rozhdenija-do-shkoly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068960"/>
            <a:ext cx="324036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34797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5" cy="5256583"/>
          </a:xfrm>
        </p:spPr>
        <p:txBody>
          <a:bodyPr>
            <a:normAutofit/>
          </a:bodyPr>
          <a:lstStyle/>
          <a:p>
            <a:pPr marL="2468880" lvl="8" indent="0" algn="just">
              <a:buNone/>
              <a:defRPr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Мнемотехника осваивается по принципу -  </a:t>
            </a:r>
          </a:p>
          <a:p>
            <a:pPr marL="2468880" lvl="8" indent="0" algn="just"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простого к сложному. </a:t>
            </a:r>
          </a:p>
          <a:p>
            <a:pPr marL="2468880" lvl="8" indent="0" algn="just">
              <a:buNone/>
              <a:defRPr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Необходимо начинать работу с простейших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мнемоквадратов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2468880" lvl="8" indent="0">
              <a:buNone/>
              <a:defRPr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последовательно переходить к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мнемодорожкам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и позже - к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мнемотаблицам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   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Мнемотехника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cer\Desktop\разное картинки\000647666_1-3726edb5807aa7df5ec19aab583e5be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4139952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38186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792288" y="4754563"/>
            <a:ext cx="5486400" cy="460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410" name="Текст 3"/>
          <p:cNvSpPr>
            <a:spLocks noGrp="1"/>
          </p:cNvSpPr>
          <p:nvPr>
            <p:ph type="body" sz="half" idx="2"/>
          </p:nvPr>
        </p:nvSpPr>
        <p:spPr>
          <a:xfrm>
            <a:off x="468313" y="4437063"/>
            <a:ext cx="8424862" cy="2087562"/>
          </a:xfrm>
        </p:spPr>
        <p:txBody>
          <a:bodyPr/>
          <a:lstStyle/>
          <a:p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Мнемоквадрат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графически фиксируется   одно явление;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Мнемодорожка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последовательно фиксируются несколько явлений; </a:t>
            </a:r>
          </a:p>
          <a:p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Мнемотаблица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последовательно зафиксирован ряд  явлений в целом.</a:t>
            </a:r>
          </a:p>
        </p:txBody>
      </p:sp>
      <p:pic>
        <p:nvPicPr>
          <p:cNvPr id="17411" name="Picture 2" descr="E:\Мнемотехника (3)\н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512" y="0"/>
            <a:ext cx="8964488" cy="4077072"/>
          </a:xfrm>
        </p:spPr>
      </p:pic>
    </p:spTree>
    <p:extLst>
      <p:ext uri="{BB962C8B-B14F-4D97-AF65-F5344CB8AC3E}">
        <p14:creationId xmlns:p14="http://schemas.microsoft.com/office/powerpoint/2010/main" val="207257194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611188" y="549275"/>
            <a:ext cx="8229600" cy="5721350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 обучении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детей составлению рассказов;</a:t>
            </a:r>
          </a:p>
          <a:p>
            <a:pPr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пересказе художественных текстов;</a:t>
            </a:r>
          </a:p>
          <a:p>
            <a:pPr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  отгадывании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загадывании загадок;</a:t>
            </a:r>
          </a:p>
          <a:p>
            <a:pPr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   заучивании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стихотворений.</a:t>
            </a:r>
          </a:p>
          <a:p>
            <a:pPr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это графическое изображение явлений природы, предметов, персонажей, действий.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создать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условно-наглядную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схему </a:t>
            </a:r>
          </a:p>
          <a:p>
            <a:pPr>
              <a:buFont typeface="Arial" charset="0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так, чтобы изображенное было понятно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charset="0"/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каждое слово или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словосочетание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придумывается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картинка или символ ; таким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образом, весь текст 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зарисовывается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схематично.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Глядя на 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эти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схемы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рисунки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ребёнок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легко</a:t>
            </a:r>
          </a:p>
          <a:p>
            <a:pPr>
              <a:buFont typeface="Arial" charset="0"/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воспроизводит текстовую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информацию по </a:t>
            </a:r>
          </a:p>
          <a:p>
            <a:pPr>
              <a:buFont typeface="Arial" charset="0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памяти.</a:t>
            </a:r>
          </a:p>
          <a:p>
            <a:pPr>
              <a:buFont typeface="Arial" charset="0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используют  при </a:t>
            </a:r>
          </a:p>
        </p:txBody>
      </p:sp>
    </p:spTree>
    <p:extLst>
      <p:ext uri="{BB962C8B-B14F-4D97-AF65-F5344CB8AC3E}">
        <p14:creationId xmlns:p14="http://schemas.microsoft.com/office/powerpoint/2010/main" val="2695504405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500</TotalTime>
  <Words>1107</Words>
  <Application>Microsoft Office PowerPoint</Application>
  <PresentationFormat>Экран (4:3)</PresentationFormat>
  <Paragraphs>150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Волна</vt:lpstr>
      <vt:lpstr>   Мнемотехника как средство развития связной речи у дошкольников   </vt:lpstr>
      <vt:lpstr>   Проблемы речи детей дошкольного возраста:     «Говорить путано умеет всякий. Говорить ясно немногие»                                                                                                                              Галилео Галилей»         </vt:lpstr>
      <vt:lpstr>В соответствии с ФГОС </vt:lpstr>
      <vt:lpstr>Презентация PowerPoint</vt:lpstr>
      <vt:lpstr>Презентация PowerPoint</vt:lpstr>
      <vt:lpstr>   </vt:lpstr>
      <vt:lpstr>          Мнемотехника </vt:lpstr>
      <vt:lpstr>Презентация PowerPoint</vt:lpstr>
      <vt:lpstr>Мнемотаблицы используют  при </vt:lpstr>
      <vt:lpstr>Презентация PowerPoint</vt:lpstr>
      <vt:lpstr>Отгадывание загадок</vt:lpstr>
      <vt:lpstr> Сочинение  загадки о дожде  </vt:lpstr>
      <vt:lpstr>Заучивание стихотворения “Осень”  А. Плещеева</vt:lpstr>
      <vt:lpstr>Пересказ рассказа “Дары осени ”  </vt:lpstr>
      <vt:lpstr>Заучивание стихотворения “Огород”</vt:lpstr>
      <vt:lpstr>Заучивание стихотворений: «Руки»,  «Снегирь»</vt:lpstr>
      <vt:lpstr>Заучивание стихотворения: «Ландыш»</vt:lpstr>
      <vt:lpstr>Составление рассказа: «Приметы осени»</vt:lpstr>
      <vt:lpstr>Составление рассказа: «Приметы весны»</vt:lpstr>
      <vt:lpstr>Составление описательного рассказа о домашнем животном</vt:lpstr>
      <vt:lpstr>Презентация PowerPoint</vt:lpstr>
      <vt:lpstr>Мнемотаблицы к русским народным сказкам</vt:lpstr>
      <vt:lpstr>Презентация PowerPoint</vt:lpstr>
      <vt:lpstr>Рассказ «Золотая осень»</vt:lpstr>
      <vt:lpstr>Использование  мнемотехники</vt:lpstr>
      <vt:lpstr>Спасибо за внимание!!!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метода мнемотехники в логопедической работе в ДОУ  </dc:title>
  <dc:creator>user</dc:creator>
  <cp:lastModifiedBy>Зайка моя</cp:lastModifiedBy>
  <cp:revision>85</cp:revision>
  <dcterms:created xsi:type="dcterms:W3CDTF">2015-12-16T07:50:21Z</dcterms:created>
  <dcterms:modified xsi:type="dcterms:W3CDTF">2016-11-01T08:37:56Z</dcterms:modified>
</cp:coreProperties>
</file>