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1" r:id="rId2"/>
    <p:sldId id="256" r:id="rId3"/>
    <p:sldId id="261" r:id="rId4"/>
    <p:sldId id="264" r:id="rId5"/>
    <p:sldId id="258" r:id="rId6"/>
    <p:sldId id="274" r:id="rId7"/>
    <p:sldId id="265" r:id="rId8"/>
    <p:sldId id="275" r:id="rId9"/>
    <p:sldId id="268" r:id="rId10"/>
    <p:sldId id="266" r:id="rId11"/>
    <p:sldId id="277" r:id="rId12"/>
    <p:sldId id="267" r:id="rId13"/>
    <p:sldId id="276" r:id="rId14"/>
    <p:sldId id="269" r:id="rId15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33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59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BD428A-FFF9-4AB8-85E3-D91C57E8B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18A322-58C9-4E56-8148-74E12997C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A62B64-8CBC-429C-A34B-870FC22CC2E2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83E89-2DDA-4B67-BDDD-7EAA77F99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FE50F-9AAD-44C1-BF5C-AB6DD5D86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24B85-B45E-4C01-956F-39337E0DA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F6D42-D791-4944-9CD6-48132BD7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AEAFE-EB7B-4FF5-A4EA-AA66589A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180E8-3A96-40B8-B0B7-1AFECE473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5F641-2D62-4466-8A0B-266A90908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5FA9D-74F6-498D-9075-64D21F2A5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748D-5942-4629-84F1-B631AAEC8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35B-A461-41DF-B82B-81729C939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AE8A6-05D9-47FA-9D85-7E1E6C9A5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8856-9A92-4FAE-A2FC-5CCCA8380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9398-DC70-4F15-B12A-4F244E54F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45114A-6533-4FF0-8DDE-F062D0058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549275"/>
            <a:ext cx="6046787" cy="2016125"/>
          </a:xfrm>
          <a:solidFill>
            <a:schemeClr val="accent1"/>
          </a:solidFill>
          <a:ln w="7620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hlink"/>
                </a:solidFill>
              </a:rPr>
              <a:t>Празднование Масленицы на Руси</a:t>
            </a:r>
          </a:p>
        </p:txBody>
      </p:sp>
      <p:pic>
        <p:nvPicPr>
          <p:cNvPr id="2051" name="Picture 4" descr="мас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1943100" cy="2016125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5000" y="2690813"/>
            <a:ext cx="3565525" cy="413543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3367" t="10508" r="30606"/>
          <a:stretch/>
        </p:blipFill>
        <p:spPr>
          <a:xfrm>
            <a:off x="1763713" y="2690813"/>
            <a:ext cx="2117725" cy="413543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масл3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8913"/>
            <a:ext cx="863600" cy="792162"/>
          </a:xfrm>
          <a:noFill/>
          <a:ln w="57150">
            <a:solidFill>
              <a:schemeClr val="hlink"/>
            </a:solidFill>
          </a:ln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31913" y="188913"/>
            <a:ext cx="7354887" cy="7921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4000" b="1">
                <a:solidFill>
                  <a:schemeClr val="hlink"/>
                </a:solidFill>
              </a:rPr>
              <a:t>Пятница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231775" y="981075"/>
            <a:ext cx="8588375" cy="1138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u="sng">
                <a:solidFill>
                  <a:schemeClr val="hlink"/>
                </a:solidFill>
              </a:rPr>
              <a:t>Пятница – «тещины вечерки».</a:t>
            </a:r>
          </a:p>
          <a:p>
            <a:pPr algn="l"/>
            <a:r>
              <a:rPr lang="ru-RU" sz="1600" b="1"/>
              <a:t>На тещины вечерки зятья угощают своих тещ блинами. Приглашения бывают почетные, со всею роднёю к обеду, или запросто на один ужин. В старину зять обязан был с вечера лично приглашать тещу.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6856"/>
            <a:ext cx="6408712" cy="456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масл3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8913"/>
            <a:ext cx="863600" cy="792162"/>
          </a:xfrm>
          <a:noFill/>
          <a:ln w="57150">
            <a:solidFill>
              <a:schemeClr val="hlink"/>
            </a:solidFill>
          </a:ln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331913" y="188913"/>
            <a:ext cx="7354887" cy="7921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4000" b="1">
                <a:solidFill>
                  <a:schemeClr val="hlink"/>
                </a:solidFill>
              </a:rPr>
              <a:t>Суббота</a:t>
            </a: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187" y="3035938"/>
            <a:ext cx="4269559" cy="378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468313" y="5529263"/>
            <a:ext cx="3743325" cy="1169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400" b="1">
                <a:solidFill>
                  <a:schemeClr val="hlink"/>
                </a:solidFill>
              </a:rPr>
              <a:t>Суббота – проводы Масленицы.</a:t>
            </a:r>
            <a:r>
              <a:rPr lang="ru-RU" sz="1400" b="1"/>
              <a:t> </a:t>
            </a:r>
          </a:p>
          <a:p>
            <a:pPr algn="l"/>
            <a:r>
              <a:rPr lang="ru-RU" sz="1400" b="1"/>
              <a:t>Куклу Масленицу проводили под руки из одного конца деревни в другой. Шла большая толпа ряженых, все шутили, пели песни, плясали.</a:t>
            </a:r>
          </a:p>
        </p:txBody>
      </p:sp>
      <p:sp>
        <p:nvSpPr>
          <p:cNvPr id="12294" name="TextBox 14"/>
          <p:cNvSpPr txBox="1">
            <a:spLocks noChangeArrowheads="1"/>
          </p:cNvSpPr>
          <p:nvPr/>
        </p:nvSpPr>
        <p:spPr bwMode="auto">
          <a:xfrm>
            <a:off x="611188" y="1125538"/>
            <a:ext cx="84470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chemeClr val="hlink"/>
                </a:solidFill>
              </a:rPr>
              <a:t>Суббота – «золовкины посиделки».</a:t>
            </a:r>
          </a:p>
          <a:p>
            <a:r>
              <a:rPr lang="ru-RU" b="1"/>
              <a:t>Ходят в гости ко всем другим родственникам и опять главное угощение – бесчисленные блины.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82" y="2060294"/>
            <a:ext cx="4467626" cy="339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масл3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89000" cy="792163"/>
          </a:xfrm>
          <a:noFill/>
          <a:ln w="57150">
            <a:solidFill>
              <a:schemeClr val="hlink"/>
            </a:solidFill>
          </a:ln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331913" y="260350"/>
            <a:ext cx="7354887" cy="79216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4000" b="1">
                <a:solidFill>
                  <a:schemeClr val="hlink"/>
                </a:solidFill>
              </a:rPr>
              <a:t>Прощеное воскресенье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95288" y="1125538"/>
            <a:ext cx="8748712" cy="181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600" b="1" u="sng">
                <a:solidFill>
                  <a:srgbClr val="CC3300"/>
                </a:solidFill>
              </a:rPr>
              <a:t>Седьмой день Масленицы - прощеное воскресенье - проводы, целовник.</a:t>
            </a:r>
          </a:p>
          <a:p>
            <a:pPr algn="l"/>
            <a:r>
              <a:rPr lang="ru-RU" sz="1600" b="1"/>
              <a:t>В этот день на Руси все от мала до велика просили друг у друга прощения: </a:t>
            </a:r>
            <a:r>
              <a:rPr lang="ru-RU" sz="1600" b="1">
                <a:solidFill>
                  <a:srgbClr val="CC3300"/>
                </a:solidFill>
              </a:rPr>
              <a:t>«Прости, если что неладного между нами вышло». </a:t>
            </a:r>
            <a:r>
              <a:rPr lang="ru-RU" sz="1600" b="1"/>
              <a:t>За вины свои, за обиды друг у друга просили прощения и предлагали уладить всё между собой и не держать на памяти зло. Дети кланялись в ноги своим родителям и просили прощения за все огорчения, им доставленные. Прощание заключалось поцелуем и низким поклоном.</a:t>
            </a:r>
          </a:p>
        </p:txBody>
      </p:sp>
      <p:sp>
        <p:nvSpPr>
          <p:cNvPr id="13317" name="Прямоугольник 2"/>
          <p:cNvSpPr>
            <a:spLocks noChangeArrowheads="1"/>
          </p:cNvSpPr>
          <p:nvPr/>
        </p:nvSpPr>
        <p:spPr bwMode="auto">
          <a:xfrm>
            <a:off x="6589713" y="4076700"/>
            <a:ext cx="24765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C3300"/>
                </a:solidFill>
              </a:rPr>
              <a:t>Вечером  </a:t>
            </a:r>
            <a:r>
              <a:rPr lang="ru-RU" sz="1600" b="1"/>
              <a:t>чучело </a:t>
            </a:r>
            <a:r>
              <a:rPr lang="ru-RU" sz="1600" b="1" i="1">
                <a:solidFill>
                  <a:srgbClr val="CC3300"/>
                </a:solidFill>
              </a:rPr>
              <a:t>Масленицы </a:t>
            </a:r>
            <a:r>
              <a:rPr lang="ru-RU" sz="1600" b="1"/>
              <a:t>выносили за околицу и сжигали.</a:t>
            </a:r>
          </a:p>
          <a:p>
            <a:r>
              <a:rPr lang="ru-RU" sz="1600" b="1"/>
              <a:t>Так весело, с обильным угощением и всепрощением провожал народ зиму, встречал весну.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1042" y="2708920"/>
            <a:ext cx="4631713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i?id=96704088&amp;tov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3" name="Picture 15" descr="2319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60350"/>
            <a:ext cx="2016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615" y="548679"/>
            <a:ext cx="4622847" cy="3204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615" y="3975185"/>
            <a:ext cx="4622847" cy="2590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881" y="2060848"/>
            <a:ext cx="4579650" cy="318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1476375" y="720725"/>
            <a:ext cx="7272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3200" b="1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81087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Здравствуй, Масленица!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0" y="128905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u="sng">
                <a:solidFill>
                  <a:schemeClr val="hlink"/>
                </a:solidFill>
              </a:rPr>
              <a:t>Масленица</a:t>
            </a:r>
            <a:r>
              <a:rPr lang="ru-RU" b="1" u="sng"/>
              <a:t> </a:t>
            </a:r>
            <a:r>
              <a:rPr lang="ru-RU" b="1"/>
              <a:t>– любимый народный праздник. Проводы зимы и встреча весны. Радостное ожидание нового в жизни природы и в жизни людей. </a:t>
            </a:r>
          </a:p>
          <a:p>
            <a:r>
              <a:rPr lang="ru-RU" b="1" u="sng">
                <a:solidFill>
                  <a:schemeClr val="hlink"/>
                </a:solidFill>
              </a:rPr>
              <a:t>Масленица – неделя сырная, мясопустная.</a:t>
            </a:r>
            <a:r>
              <a:rPr lang="ru-RU" b="1"/>
              <a:t> Это потому, что мяса не едят. Зато вволю – сыр, сметану, масло и, конечно, блины!</a:t>
            </a:r>
          </a:p>
          <a:p>
            <a:endParaRPr lang="ru-RU" b="1"/>
          </a:p>
        </p:txBody>
      </p:sp>
      <p:pic>
        <p:nvPicPr>
          <p:cNvPr id="3077" name="Picture 5" descr="мас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803275" cy="935037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989" y="3573016"/>
            <a:ext cx="4545214" cy="3112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 descr="C:\Users\ИВАНЕС\Desktop\b1a6e20155e56ff42ac3f1ff4117d3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16" y="2636912"/>
            <a:ext cx="4951028" cy="3094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масл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719137" cy="6477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274638"/>
            <a:ext cx="7427912" cy="633412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Масленица- блиноеда</a:t>
            </a:r>
            <a:r>
              <a:rPr lang="ru-RU" smtClean="0"/>
              <a:t> </a:t>
            </a:r>
          </a:p>
        </p:txBody>
      </p:sp>
      <p:pic>
        <p:nvPicPr>
          <p:cNvPr id="4100" name="Picture 7" descr="блины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3068638"/>
            <a:ext cx="3455987" cy="3168650"/>
          </a:xfrm>
          <a:noFill/>
          <a:ln w="57150">
            <a:solidFill>
              <a:schemeClr val="accent1"/>
            </a:solidFill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28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Как в старину, так и ныне, главное угощение на Масленице состоит в блинах. Блин – символ солнца. Такой же круглый и горячий. С пылу, с жару подаются они на стол. Блины с маслом, со сметаной, с икрой, с грибами – выбирай на вкус!</a:t>
            </a:r>
          </a:p>
          <a:p>
            <a:pPr algn="l"/>
            <a:endParaRPr lang="ru-RU" b="1"/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 l="11455" t="10545" r="10243"/>
          <a:stretch>
            <a:fillRect/>
          </a:stretch>
        </p:blipFill>
        <p:spPr bwMode="auto">
          <a:xfrm>
            <a:off x="4067175" y="4076700"/>
            <a:ext cx="3205163" cy="2439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4076700"/>
            <a:ext cx="2857500" cy="224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1719263"/>
            <a:ext cx="2309813" cy="269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88913"/>
            <a:ext cx="8229600" cy="719137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Главная   участница</a:t>
            </a:r>
          </a:p>
        </p:txBody>
      </p:sp>
      <p:pic>
        <p:nvPicPr>
          <p:cNvPr id="5123" name="Picture 3" descr="мас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863600" cy="719137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8570913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600" b="1" u="sng">
                <a:solidFill>
                  <a:schemeClr val="hlink"/>
                </a:solidFill>
              </a:rPr>
              <a:t>Главная участница Масленицы</a:t>
            </a:r>
            <a:r>
              <a:rPr lang="ru-RU" sz="1600" b="1"/>
              <a:t> – большая соломенная кукла по имени </a:t>
            </a:r>
            <a:r>
              <a:rPr lang="en-US" sz="1600" b="1"/>
              <a:t>  </a:t>
            </a:r>
            <a:r>
              <a:rPr lang="ru-RU" sz="1600" b="1"/>
              <a:t>Масленица. Куклу наряжали в платье с масляным блином - лицо, на голову надевали платок, ноги обували в лапти. В руках Масленица держала сковородку.</a:t>
            </a:r>
            <a:r>
              <a:rPr lang="ru-RU" sz="1600"/>
              <a:t> </a:t>
            </a:r>
            <a:r>
              <a:rPr lang="ru-RU" sz="1600" b="1"/>
              <a:t>Куклу усаживали на сани и возили с песнями по всей деревне.</a:t>
            </a:r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6424613" y="49609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ru-RU"/>
          </a:p>
        </p:txBody>
      </p:sp>
      <p:pic>
        <p:nvPicPr>
          <p:cNvPr id="8204" name="Picture 12" descr="http://s-media-cache-ak0.pinimg.com/736x/f9/5e/a4/f95ea44412104ef7d6a52a8f2fcbc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48213"/>
            <a:ext cx="345755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71700"/>
            <a:ext cx="3322660" cy="456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042988" y="188913"/>
            <a:ext cx="7921625" cy="1152525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Масленичная неделя. Понедельник.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50825" y="1700213"/>
            <a:ext cx="8651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u="sng">
                <a:solidFill>
                  <a:schemeClr val="hlink"/>
                </a:solidFill>
              </a:rPr>
              <a:t>Понедельник – «встреча».</a:t>
            </a:r>
          </a:p>
          <a:p>
            <a:pPr algn="l"/>
            <a:r>
              <a:rPr lang="ru-RU" sz="1400" b="1"/>
              <a:t>Делали куклу Масленицу, наряжали ее, усаживали в сани и везли на горку. Встречали ее песнями. Начиная с этого дня дети каждый день катались с гор. В этот день полагается устраивать и раскатывать ледяные горки: чем дальше катятся салазки, чем громче шум и смех над горкой, тем лучше будет урожай. А еще для того, чтобы лучше росли растения, нужно качаться на качелях – чем выше, тем лучше.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95288" y="1412875"/>
            <a:ext cx="8280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 i="1" u="sng"/>
              <a:t>Каждый день Масленицы имел свое название и свои забавы</a:t>
            </a:r>
            <a:r>
              <a:rPr lang="ru-RU" sz="2000" b="1" u="sng"/>
              <a:t>.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79388" y="4365625"/>
            <a:ext cx="89646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ru-RU" sz="1400" b="1"/>
          </a:p>
        </p:txBody>
      </p:sp>
      <p:pic>
        <p:nvPicPr>
          <p:cNvPr id="6150" name="Picture 3" descr="мас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1152525" cy="1152525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15" y="3324736"/>
            <a:ext cx="4382840" cy="328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6800" y="2886351"/>
            <a:ext cx="3238332" cy="3725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850900"/>
          </a:xfrm>
          <a:solidFill>
            <a:schemeClr val="accent1"/>
          </a:solidFill>
          <a:ln w="7620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Вторник</a:t>
            </a:r>
          </a:p>
        </p:txBody>
      </p:sp>
      <p:sp>
        <p:nvSpPr>
          <p:cNvPr id="7171" name="Rectangle 15"/>
          <p:cNvSpPr>
            <a:spLocks noChangeArrowheads="1"/>
          </p:cNvSpPr>
          <p:nvPr/>
        </p:nvSpPr>
        <p:spPr bwMode="auto">
          <a:xfrm>
            <a:off x="395288" y="1196975"/>
            <a:ext cx="8280400" cy="1138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u="sng">
                <a:solidFill>
                  <a:schemeClr val="hlink"/>
                </a:solidFill>
              </a:rPr>
              <a:t>Вторник – «заигрыш». </a:t>
            </a:r>
          </a:p>
          <a:p>
            <a:r>
              <a:rPr lang="ru-RU" sz="1600" b="1"/>
              <a:t>В этот день начинаются веселые игры, а за потеху и веселье угощают блинами. Дети и взрослые </a:t>
            </a:r>
          </a:p>
          <a:p>
            <a:r>
              <a:rPr lang="ru-RU" sz="1600" b="1"/>
              <a:t>ходили от дома к дому, поздравляли с Масленицей и выпрашивали блины.</a:t>
            </a:r>
          </a:p>
        </p:txBody>
      </p:sp>
      <p:pic>
        <p:nvPicPr>
          <p:cNvPr id="7172" name="Picture 16" descr="масл3"/>
          <p:cNvPicPr>
            <a:picLocks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936625" cy="863600"/>
          </a:xfrm>
          <a:noFill/>
          <a:ln w="57150">
            <a:solidFill>
              <a:schemeClr val="hlink"/>
            </a:solidFill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7" y="2448063"/>
            <a:ext cx="4248472" cy="283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48062"/>
            <a:ext cx="2877703" cy="433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мас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790575" cy="719137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195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331913" y="188913"/>
            <a:ext cx="7354887" cy="719137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Среда </a:t>
            </a:r>
          </a:p>
        </p:txBody>
      </p: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0" y="908050"/>
            <a:ext cx="8964613" cy="1446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u="sng">
                <a:solidFill>
                  <a:schemeClr val="hlink"/>
                </a:solidFill>
              </a:rPr>
              <a:t>Среда – «лакомка».</a:t>
            </a:r>
          </a:p>
          <a:p>
            <a:r>
              <a:rPr lang="ru-RU" sz="1400" b="1"/>
              <a:t> Название говорит само за себя. В этот день хозяйки поступают по поговорке: «Что есть в печи – все на стол мечи!» </a:t>
            </a:r>
          </a:p>
          <a:p>
            <a:r>
              <a:rPr lang="ru-RU" sz="1400" b="1"/>
              <a:t> На первом месте, конечно, блины!</a:t>
            </a:r>
          </a:p>
          <a:p>
            <a:r>
              <a:rPr lang="ru-RU" sz="1400" b="1"/>
              <a:t>Начинали кататься с гор и взрослые. Ходили в гости друг к другу.</a:t>
            </a:r>
          </a:p>
          <a:p>
            <a:r>
              <a:rPr lang="ru-RU" sz="1400" b="1"/>
              <a:t>С этого дня по деревне катались на тройках с бубенцами.</a:t>
            </a: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70" y="2354600"/>
            <a:ext cx="4823354" cy="301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6524" y="3717032"/>
            <a:ext cx="3975991" cy="300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60350"/>
            <a:ext cx="8229600" cy="792163"/>
          </a:xfrm>
          <a:solidFill>
            <a:schemeClr val="accent1"/>
          </a:solidFill>
          <a:ln w="7620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Четверг </a:t>
            </a:r>
          </a:p>
        </p:txBody>
      </p:sp>
      <p:pic>
        <p:nvPicPr>
          <p:cNvPr id="9219" name="Picture 13" descr="масл3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792163" cy="792163"/>
          </a:xfrm>
          <a:noFill/>
          <a:ln w="57150">
            <a:solidFill>
              <a:schemeClr val="hlink"/>
            </a:solidFill>
          </a:ln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0" y="1125538"/>
            <a:ext cx="9144000" cy="153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u="sng">
                <a:solidFill>
                  <a:schemeClr val="hlink"/>
                </a:solidFill>
              </a:rPr>
              <a:t>Четверг – «разгуляй».</a:t>
            </a:r>
          </a:p>
          <a:p>
            <a:r>
              <a:rPr lang="ru-RU" b="1"/>
              <a:t> </a:t>
            </a:r>
            <a:r>
              <a:rPr lang="ru-RU" sz="1400" b="1"/>
              <a:t>Чтобы помочь солнцу прогнать зиму, устраивают катание на лошадях «по солнышку» - по часовой стрелке вокруг деревни. </a:t>
            </a:r>
          </a:p>
          <a:p>
            <a:r>
              <a:rPr lang="ru-RU" sz="1400" b="1"/>
              <a:t>Главное мужское дело в этот день – оборона и взятие снежного городка – последнего оплота зимы. Удальцы осаждали крепость, а ее защитники отбивались снежками. Победителя ожидало испытание: его заставляли искупаться в проруби!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449" y="2664421"/>
            <a:ext cx="4472521" cy="3354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2" name="Picture 10" descr="C:\Users\ИВАНЕС\Desktop\854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56992"/>
            <a:ext cx="4488944" cy="336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33412"/>
          </a:xfrm>
          <a:solidFill>
            <a:schemeClr val="accent1"/>
          </a:solidFill>
          <a:ln w="57150"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Масленичные потехи</a:t>
            </a:r>
          </a:p>
        </p:txBody>
      </p:sp>
      <p:pic>
        <p:nvPicPr>
          <p:cNvPr id="10243" name="Picture 5" descr="масл3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792163" cy="720725"/>
          </a:xfrm>
          <a:solidFill>
            <a:schemeClr val="accent1"/>
          </a:solidFill>
          <a:ln w="57150">
            <a:solidFill>
              <a:schemeClr val="hlink"/>
            </a:solidFill>
          </a:ln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303213" y="1052513"/>
            <a:ext cx="3116262" cy="1169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400" b="1" u="sng">
                <a:solidFill>
                  <a:schemeClr val="hlink"/>
                </a:solidFill>
              </a:rPr>
              <a:t>Катальные горы</a:t>
            </a:r>
            <a:r>
              <a:rPr lang="ru-RU" sz="1400" b="1"/>
              <a:t> – это не просто забава, а старинный обряд. </a:t>
            </a:r>
            <a:endParaRPr lang="en-US" sz="1400" b="1"/>
          </a:p>
          <a:p>
            <a:pPr algn="l"/>
            <a:r>
              <a:rPr lang="ru-RU" sz="1400" b="1"/>
              <a:t>Считалось,</a:t>
            </a:r>
            <a:r>
              <a:rPr lang="en-US" sz="1400" b="1"/>
              <a:t> </a:t>
            </a:r>
            <a:r>
              <a:rPr lang="ru-RU" sz="1400" b="1"/>
              <a:t>кто больше раз с горы скатится, у того и лен будет выше.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7056438" y="3127375"/>
            <a:ext cx="2087562" cy="2030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u="sng">
                <a:solidFill>
                  <a:schemeClr val="hlink"/>
                </a:solidFill>
              </a:rPr>
              <a:t>Медвежья потеха.</a:t>
            </a:r>
            <a:r>
              <a:rPr lang="ru-RU" sz="1400" b="1">
                <a:solidFill>
                  <a:schemeClr val="hlink"/>
                </a:solidFill>
              </a:rPr>
              <a:t> </a:t>
            </a:r>
          </a:p>
          <a:p>
            <a:r>
              <a:rPr lang="ru-RU" sz="1400" b="1"/>
              <a:t>Ни одна масленичная неделя не обходилась без</a:t>
            </a:r>
            <a:r>
              <a:rPr lang="en-US" sz="1400" b="1"/>
              <a:t> </a:t>
            </a:r>
            <a:r>
              <a:rPr lang="ru-RU" sz="1400" b="1"/>
              <a:t>медвежьего представления.  Дрессированные медведи смешили публику.</a:t>
            </a:r>
            <a:endParaRPr lang="ru-RU" b="1"/>
          </a:p>
        </p:txBody>
      </p: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74613" y="5157788"/>
            <a:ext cx="4002087" cy="1385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400" b="1" u="sng">
                <a:solidFill>
                  <a:schemeClr val="hlink"/>
                </a:solidFill>
              </a:rPr>
              <a:t>Кулачные бои.</a:t>
            </a:r>
            <a:r>
              <a:rPr lang="ru-RU" sz="1400" b="1" u="sng"/>
              <a:t> </a:t>
            </a:r>
          </a:p>
          <a:p>
            <a:pPr algn="l"/>
            <a:r>
              <a:rPr lang="ru-RU" sz="1400" b="1"/>
              <a:t>Самым лучшим и интересным считался бой один на один. Практиковался бой «стенка на стенку», когда запасных бойцов каждая стена уговаривала стать на свою сторону.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2513"/>
            <a:ext cx="3502744" cy="197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08" y="2348880"/>
            <a:ext cx="3646847" cy="254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892" y="3429000"/>
            <a:ext cx="2989876" cy="319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719</Words>
  <Application>Microsoft Office PowerPoint</Application>
  <PresentationFormat>Экран (4:3)</PresentationFormat>
  <Paragraphs>47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Оформление по умолчанию</vt:lpstr>
      <vt:lpstr>Празднование Масленицы на Руси</vt:lpstr>
      <vt:lpstr>Здравствуй, Масленица!</vt:lpstr>
      <vt:lpstr>Масленица- блиноеда </vt:lpstr>
      <vt:lpstr>Главная   участница</vt:lpstr>
      <vt:lpstr>Масленичная неделя. Понедельник.</vt:lpstr>
      <vt:lpstr>Вторник</vt:lpstr>
      <vt:lpstr>Среда </vt:lpstr>
      <vt:lpstr>Четверг </vt:lpstr>
      <vt:lpstr>Масленичные потехи</vt:lpstr>
      <vt:lpstr>Слайд 10</vt:lpstr>
      <vt:lpstr>Слайд 11</vt:lpstr>
      <vt:lpstr>Слайд 12</vt:lpstr>
      <vt:lpstr>Слайд 13</vt:lpstr>
      <vt:lpstr>Слайд 14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Usma</dc:creator>
  <cp:lastModifiedBy>User</cp:lastModifiedBy>
  <cp:revision>33</cp:revision>
  <dcterms:created xsi:type="dcterms:W3CDTF">2010-02-28T12:34:07Z</dcterms:created>
  <dcterms:modified xsi:type="dcterms:W3CDTF">2017-10-06T14:38:11Z</dcterms:modified>
</cp:coreProperties>
</file>