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5" r:id="rId5"/>
    <p:sldId id="266" r:id="rId6"/>
    <p:sldId id="267" r:id="rId7"/>
    <p:sldId id="268" r:id="rId8"/>
    <p:sldId id="272" r:id="rId9"/>
    <p:sldId id="294" r:id="rId10"/>
    <p:sldId id="271" r:id="rId11"/>
    <p:sldId id="273" r:id="rId12"/>
    <p:sldId id="274" r:id="rId13"/>
    <p:sldId id="275" r:id="rId14"/>
    <p:sldId id="276" r:id="rId15"/>
    <p:sldId id="277" r:id="rId16"/>
    <p:sldId id="293" r:id="rId17"/>
    <p:sldId id="278" r:id="rId18"/>
    <p:sldId id="279" r:id="rId19"/>
    <p:sldId id="280" r:id="rId20"/>
    <p:sldId id="281" r:id="rId21"/>
    <p:sldId id="282" r:id="rId22"/>
    <p:sldId id="283" r:id="rId23"/>
    <p:sldId id="286" r:id="rId24"/>
    <p:sldId id="289" r:id="rId25"/>
    <p:sldId id="290" r:id="rId26"/>
  </p:sldIdLst>
  <p:sldSz cx="9144000" cy="6858000" type="screen4x3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99020" autoAdjust="0"/>
  </p:normalViewPr>
  <p:slideViewPr>
    <p:cSldViewPr>
      <p:cViewPr varScale="1">
        <p:scale>
          <a:sx n="90" d="100"/>
          <a:sy n="90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217C1-725C-4FDD-935B-8F9080041161}" type="doc">
      <dgm:prSet loTypeId="urn:microsoft.com/office/officeart/2005/8/layout/gear1" loCatId="relationship" qsTypeId="urn:microsoft.com/office/officeart/2005/8/quickstyle/simple5" qsCatId="simple" csTypeId="urn:microsoft.com/office/officeart/2005/8/colors/accent1_2" csCatId="accent1" phldr="1"/>
      <dgm:spPr/>
    </dgm:pt>
    <dgm:pt modelId="{357B2A7E-EBAF-4C93-A700-3D47DBBF4A5C}">
      <dgm:prSet phldrT="[Текст]"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  <a:latin typeface="Bookman Old Style" pitchFamily="18" charset="0"/>
            </a:rPr>
            <a:t>педагог</a:t>
          </a:r>
        </a:p>
      </dgm:t>
    </dgm:pt>
    <dgm:pt modelId="{681E28F5-0923-4301-807A-4ABAA1576680}" type="parTrans" cxnId="{87AC16D4-8E12-44CC-9B49-7DB3013B07BF}">
      <dgm:prSet/>
      <dgm:spPr/>
      <dgm:t>
        <a:bodyPr/>
        <a:lstStyle/>
        <a:p>
          <a:endParaRPr lang="ru-RU"/>
        </a:p>
      </dgm:t>
    </dgm:pt>
    <dgm:pt modelId="{B9FA2121-FA1A-4C28-94D6-1248C70499C3}" type="sibTrans" cxnId="{87AC16D4-8E12-44CC-9B49-7DB3013B07BF}">
      <dgm:prSet/>
      <dgm:spPr/>
      <dgm:t>
        <a:bodyPr/>
        <a:lstStyle/>
        <a:p>
          <a:endParaRPr lang="ru-RU"/>
        </a:p>
      </dgm:t>
    </dgm:pt>
    <dgm:pt modelId="{AFFE8429-5F10-4873-B082-6E05384009EC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Bookman Old Style" pitchFamily="18" charset="0"/>
            </a:rPr>
            <a:t>родители</a:t>
          </a:r>
        </a:p>
      </dgm:t>
    </dgm:pt>
    <dgm:pt modelId="{72C24706-9315-4266-BE4E-98EE923F147F}" type="parTrans" cxnId="{C6F560F7-9507-4F3B-BDC8-99AFFEDFE507}">
      <dgm:prSet/>
      <dgm:spPr/>
      <dgm:t>
        <a:bodyPr/>
        <a:lstStyle/>
        <a:p>
          <a:endParaRPr lang="ru-RU"/>
        </a:p>
      </dgm:t>
    </dgm:pt>
    <dgm:pt modelId="{ADFB7FF1-2BC0-4494-A1BB-5B219B775FF0}" type="sibTrans" cxnId="{C6F560F7-9507-4F3B-BDC8-99AFFEDFE507}">
      <dgm:prSet/>
      <dgm:spPr/>
      <dgm:t>
        <a:bodyPr/>
        <a:lstStyle/>
        <a:p>
          <a:endParaRPr lang="ru-RU"/>
        </a:p>
      </dgm:t>
    </dgm:pt>
    <dgm:pt modelId="{0D926D7D-8079-417A-B969-1447774A529D}">
      <dgm:prSet phldrT="[Текст]"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Bookman Old Style" pitchFamily="18" charset="0"/>
            </a:rPr>
            <a:t>ребенок</a:t>
          </a:r>
        </a:p>
      </dgm:t>
    </dgm:pt>
    <dgm:pt modelId="{B02E4925-BDC7-4529-806E-39D28DA01A7A}" type="sibTrans" cxnId="{5D672E9D-F2F2-40D3-8192-5767ABA6BCB4}">
      <dgm:prSet/>
      <dgm:spPr/>
      <dgm:t>
        <a:bodyPr/>
        <a:lstStyle/>
        <a:p>
          <a:endParaRPr lang="ru-RU"/>
        </a:p>
      </dgm:t>
    </dgm:pt>
    <dgm:pt modelId="{BA340610-310D-436A-A633-B94A267B6C90}" type="parTrans" cxnId="{5D672E9D-F2F2-40D3-8192-5767ABA6BCB4}">
      <dgm:prSet/>
      <dgm:spPr/>
      <dgm:t>
        <a:bodyPr/>
        <a:lstStyle/>
        <a:p>
          <a:endParaRPr lang="ru-RU"/>
        </a:p>
      </dgm:t>
    </dgm:pt>
    <dgm:pt modelId="{8FD56009-2EF3-40F3-BEE0-35DA6E7C507F}" type="pres">
      <dgm:prSet presAssocID="{87B217C1-725C-4FDD-935B-8F908004116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DFFD61D-8C2D-4FD3-99C9-C38B85C3F8DE}" type="pres">
      <dgm:prSet presAssocID="{357B2A7E-EBAF-4C93-A700-3D47DBBF4A5C}" presName="gear1" presStyleLbl="node1" presStyleIdx="0" presStyleCnt="3" custAng="783967" custScaleX="91842" custScaleY="79236" custLinFactNeighborX="891" custLinFactNeighborY="-5641">
        <dgm:presLayoutVars>
          <dgm:chMax val="1"/>
          <dgm:bulletEnabled val="1"/>
        </dgm:presLayoutVars>
      </dgm:prSet>
      <dgm:spPr/>
    </dgm:pt>
    <dgm:pt modelId="{B195A3B8-218E-4365-BDE1-5D729026EA0F}" type="pres">
      <dgm:prSet presAssocID="{357B2A7E-EBAF-4C93-A700-3D47DBBF4A5C}" presName="gear1srcNode" presStyleLbl="node1" presStyleIdx="0" presStyleCnt="3"/>
      <dgm:spPr/>
    </dgm:pt>
    <dgm:pt modelId="{99D5CF84-8A41-49B4-A341-BF7DED8C74A6}" type="pres">
      <dgm:prSet presAssocID="{357B2A7E-EBAF-4C93-A700-3D47DBBF4A5C}" presName="gear1dstNode" presStyleLbl="node1" presStyleIdx="0" presStyleCnt="3"/>
      <dgm:spPr/>
    </dgm:pt>
    <dgm:pt modelId="{71257C11-6630-4CCE-B18A-9320632253FB}" type="pres">
      <dgm:prSet presAssocID="{0D926D7D-8079-417A-B969-1447774A529D}" presName="gear2" presStyleLbl="node1" presStyleIdx="1" presStyleCnt="3" custAng="1410723" custScaleX="113249" custScaleY="115012">
        <dgm:presLayoutVars>
          <dgm:chMax val="1"/>
          <dgm:bulletEnabled val="1"/>
        </dgm:presLayoutVars>
      </dgm:prSet>
      <dgm:spPr/>
    </dgm:pt>
    <dgm:pt modelId="{CD8B3F2E-5C38-48B2-B1A7-4B53AF07CBA8}" type="pres">
      <dgm:prSet presAssocID="{0D926D7D-8079-417A-B969-1447774A529D}" presName="gear2srcNode" presStyleLbl="node1" presStyleIdx="1" presStyleCnt="3"/>
      <dgm:spPr/>
    </dgm:pt>
    <dgm:pt modelId="{BEA3184A-6534-4366-85BC-C41DB5C9CE38}" type="pres">
      <dgm:prSet presAssocID="{0D926D7D-8079-417A-B969-1447774A529D}" presName="gear2dstNode" presStyleLbl="node1" presStyleIdx="1" presStyleCnt="3"/>
      <dgm:spPr/>
    </dgm:pt>
    <dgm:pt modelId="{EEF719C5-7938-45BB-901C-AF14BFEF1B38}" type="pres">
      <dgm:prSet presAssocID="{AFFE8429-5F10-4873-B082-6E05384009EC}" presName="gear3" presStyleLbl="node1" presStyleIdx="2" presStyleCnt="3" custAng="20609963" custScaleX="110528" custScaleY="109239" custLinFactNeighborX="8395" custLinFactNeighborY="-2272"/>
      <dgm:spPr/>
    </dgm:pt>
    <dgm:pt modelId="{E5BE1FAD-0249-444E-921B-E540678E6458}" type="pres">
      <dgm:prSet presAssocID="{AFFE8429-5F10-4873-B082-6E05384009E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F75B8A8-F65F-4637-A54D-CB20901BDDDF}" type="pres">
      <dgm:prSet presAssocID="{AFFE8429-5F10-4873-B082-6E05384009EC}" presName="gear3srcNode" presStyleLbl="node1" presStyleIdx="2" presStyleCnt="3"/>
      <dgm:spPr/>
    </dgm:pt>
    <dgm:pt modelId="{29EFDE10-3282-4235-AEC3-15410199BA61}" type="pres">
      <dgm:prSet presAssocID="{AFFE8429-5F10-4873-B082-6E05384009EC}" presName="gear3dstNode" presStyleLbl="node1" presStyleIdx="2" presStyleCnt="3"/>
      <dgm:spPr/>
    </dgm:pt>
    <dgm:pt modelId="{60305436-516E-4EC6-9298-0FBB306E0032}" type="pres">
      <dgm:prSet presAssocID="{B9FA2121-FA1A-4C28-94D6-1248C70499C3}" presName="connector1" presStyleLbl="sibTrans2D1" presStyleIdx="0" presStyleCnt="3" custAng="6537966" custScaleX="78898" custScaleY="94002" custLinFactNeighborX="-9598" custLinFactNeighborY="-2244"/>
      <dgm:spPr/>
    </dgm:pt>
    <dgm:pt modelId="{F989D307-EAC8-44F2-B9C8-54C50460F73B}" type="pres">
      <dgm:prSet presAssocID="{B02E4925-BDC7-4529-806E-39D28DA01A7A}" presName="connector2" presStyleLbl="sibTrans2D1" presStyleIdx="1" presStyleCnt="3" custAng="19305539" custScaleX="119623"/>
      <dgm:spPr/>
    </dgm:pt>
    <dgm:pt modelId="{555A63A9-85DE-4F0F-985C-59C8A748C044}" type="pres">
      <dgm:prSet presAssocID="{ADFB7FF1-2BC0-4494-A1BB-5B219B775FF0}" presName="connector3" presStyleLbl="sibTrans2D1" presStyleIdx="2" presStyleCnt="3" custAng="7417791" custLinFactNeighborX="11216" custLinFactNeighborY="-1234"/>
      <dgm:spPr/>
    </dgm:pt>
  </dgm:ptLst>
  <dgm:cxnLst>
    <dgm:cxn modelId="{B219AA0A-2B8E-42F6-990F-38A835043F16}" type="presOf" srcId="{ADFB7FF1-2BC0-4494-A1BB-5B219B775FF0}" destId="{555A63A9-85DE-4F0F-985C-59C8A748C044}" srcOrd="0" destOrd="0" presId="urn:microsoft.com/office/officeart/2005/8/layout/gear1"/>
    <dgm:cxn modelId="{9F9B7612-FB66-4872-9899-1B8609E88A13}" type="presOf" srcId="{357B2A7E-EBAF-4C93-A700-3D47DBBF4A5C}" destId="{EDFFD61D-8C2D-4FD3-99C9-C38B85C3F8DE}" srcOrd="0" destOrd="0" presId="urn:microsoft.com/office/officeart/2005/8/layout/gear1"/>
    <dgm:cxn modelId="{82EF7645-511C-4781-9EE3-E1B544B0F928}" type="presOf" srcId="{357B2A7E-EBAF-4C93-A700-3D47DBBF4A5C}" destId="{99D5CF84-8A41-49B4-A341-BF7DED8C74A6}" srcOrd="2" destOrd="0" presId="urn:microsoft.com/office/officeart/2005/8/layout/gear1"/>
    <dgm:cxn modelId="{0D5FDC59-D624-41E4-9401-24552C6ADD80}" type="presOf" srcId="{AFFE8429-5F10-4873-B082-6E05384009EC}" destId="{29EFDE10-3282-4235-AEC3-15410199BA61}" srcOrd="3" destOrd="0" presId="urn:microsoft.com/office/officeart/2005/8/layout/gear1"/>
    <dgm:cxn modelId="{5C39E07F-AC3A-43FE-A69D-4E1D853A63FC}" type="presOf" srcId="{AFFE8429-5F10-4873-B082-6E05384009EC}" destId="{CF75B8A8-F65F-4637-A54D-CB20901BDDDF}" srcOrd="2" destOrd="0" presId="urn:microsoft.com/office/officeart/2005/8/layout/gear1"/>
    <dgm:cxn modelId="{746A9284-A420-424F-84CA-A499E18464D5}" type="presOf" srcId="{AFFE8429-5F10-4873-B082-6E05384009EC}" destId="{E5BE1FAD-0249-444E-921B-E540678E6458}" srcOrd="1" destOrd="0" presId="urn:microsoft.com/office/officeart/2005/8/layout/gear1"/>
    <dgm:cxn modelId="{5D672E9D-F2F2-40D3-8192-5767ABA6BCB4}" srcId="{87B217C1-725C-4FDD-935B-8F9080041161}" destId="{0D926D7D-8079-417A-B969-1447774A529D}" srcOrd="1" destOrd="0" parTransId="{BA340610-310D-436A-A633-B94A267B6C90}" sibTransId="{B02E4925-BDC7-4529-806E-39D28DA01A7A}"/>
    <dgm:cxn modelId="{F992259E-16E4-4A43-95EB-C02DB8E5A349}" type="presOf" srcId="{B9FA2121-FA1A-4C28-94D6-1248C70499C3}" destId="{60305436-516E-4EC6-9298-0FBB306E0032}" srcOrd="0" destOrd="0" presId="urn:microsoft.com/office/officeart/2005/8/layout/gear1"/>
    <dgm:cxn modelId="{8C34A4B5-DF73-4574-A734-66C52C7FA283}" type="presOf" srcId="{B02E4925-BDC7-4529-806E-39D28DA01A7A}" destId="{F989D307-EAC8-44F2-B9C8-54C50460F73B}" srcOrd="0" destOrd="0" presId="urn:microsoft.com/office/officeart/2005/8/layout/gear1"/>
    <dgm:cxn modelId="{7B1B89B6-D873-4A27-9833-FFE5A8127BA6}" type="presOf" srcId="{87B217C1-725C-4FDD-935B-8F9080041161}" destId="{8FD56009-2EF3-40F3-BEE0-35DA6E7C507F}" srcOrd="0" destOrd="0" presId="urn:microsoft.com/office/officeart/2005/8/layout/gear1"/>
    <dgm:cxn modelId="{EC0FE8BA-09B9-4F7B-A743-756E4D8B9F04}" type="presOf" srcId="{AFFE8429-5F10-4873-B082-6E05384009EC}" destId="{EEF719C5-7938-45BB-901C-AF14BFEF1B38}" srcOrd="0" destOrd="0" presId="urn:microsoft.com/office/officeart/2005/8/layout/gear1"/>
    <dgm:cxn modelId="{19E119BB-6893-4E0E-B97E-EFC2E235E45D}" type="presOf" srcId="{0D926D7D-8079-417A-B969-1447774A529D}" destId="{CD8B3F2E-5C38-48B2-B1A7-4B53AF07CBA8}" srcOrd="1" destOrd="0" presId="urn:microsoft.com/office/officeart/2005/8/layout/gear1"/>
    <dgm:cxn modelId="{87AC16D4-8E12-44CC-9B49-7DB3013B07BF}" srcId="{87B217C1-725C-4FDD-935B-8F9080041161}" destId="{357B2A7E-EBAF-4C93-A700-3D47DBBF4A5C}" srcOrd="0" destOrd="0" parTransId="{681E28F5-0923-4301-807A-4ABAA1576680}" sibTransId="{B9FA2121-FA1A-4C28-94D6-1248C70499C3}"/>
    <dgm:cxn modelId="{946758D4-EDE5-42FD-A386-570D01500A4A}" type="presOf" srcId="{0D926D7D-8079-417A-B969-1447774A529D}" destId="{BEA3184A-6534-4366-85BC-C41DB5C9CE38}" srcOrd="2" destOrd="0" presId="urn:microsoft.com/office/officeart/2005/8/layout/gear1"/>
    <dgm:cxn modelId="{A62AFFEA-C0E3-4C9A-960A-31AE007B5733}" type="presOf" srcId="{357B2A7E-EBAF-4C93-A700-3D47DBBF4A5C}" destId="{B195A3B8-218E-4365-BDE1-5D729026EA0F}" srcOrd="1" destOrd="0" presId="urn:microsoft.com/office/officeart/2005/8/layout/gear1"/>
    <dgm:cxn modelId="{C6F560F7-9507-4F3B-BDC8-99AFFEDFE507}" srcId="{87B217C1-725C-4FDD-935B-8F9080041161}" destId="{AFFE8429-5F10-4873-B082-6E05384009EC}" srcOrd="2" destOrd="0" parTransId="{72C24706-9315-4266-BE4E-98EE923F147F}" sibTransId="{ADFB7FF1-2BC0-4494-A1BB-5B219B775FF0}"/>
    <dgm:cxn modelId="{170E4BF9-9030-4235-9895-DF9E41154DDD}" type="presOf" srcId="{0D926D7D-8079-417A-B969-1447774A529D}" destId="{71257C11-6630-4CCE-B18A-9320632253FB}" srcOrd="0" destOrd="0" presId="urn:microsoft.com/office/officeart/2005/8/layout/gear1"/>
    <dgm:cxn modelId="{0F0DDF45-6802-4D35-804A-B4E7D8960736}" type="presParOf" srcId="{8FD56009-2EF3-40F3-BEE0-35DA6E7C507F}" destId="{EDFFD61D-8C2D-4FD3-99C9-C38B85C3F8DE}" srcOrd="0" destOrd="0" presId="urn:microsoft.com/office/officeart/2005/8/layout/gear1"/>
    <dgm:cxn modelId="{883DD06B-AB98-44A8-99C0-03D613B93115}" type="presParOf" srcId="{8FD56009-2EF3-40F3-BEE0-35DA6E7C507F}" destId="{B195A3B8-218E-4365-BDE1-5D729026EA0F}" srcOrd="1" destOrd="0" presId="urn:microsoft.com/office/officeart/2005/8/layout/gear1"/>
    <dgm:cxn modelId="{303F6692-E868-4ABD-94B7-47828AC7B8F1}" type="presParOf" srcId="{8FD56009-2EF3-40F3-BEE0-35DA6E7C507F}" destId="{99D5CF84-8A41-49B4-A341-BF7DED8C74A6}" srcOrd="2" destOrd="0" presId="urn:microsoft.com/office/officeart/2005/8/layout/gear1"/>
    <dgm:cxn modelId="{AA80B3AD-DAA9-4803-89DB-C67476F57819}" type="presParOf" srcId="{8FD56009-2EF3-40F3-BEE0-35DA6E7C507F}" destId="{71257C11-6630-4CCE-B18A-9320632253FB}" srcOrd="3" destOrd="0" presId="urn:microsoft.com/office/officeart/2005/8/layout/gear1"/>
    <dgm:cxn modelId="{076CB813-1DED-4DF4-B13D-6B40C80C484E}" type="presParOf" srcId="{8FD56009-2EF3-40F3-BEE0-35DA6E7C507F}" destId="{CD8B3F2E-5C38-48B2-B1A7-4B53AF07CBA8}" srcOrd="4" destOrd="0" presId="urn:microsoft.com/office/officeart/2005/8/layout/gear1"/>
    <dgm:cxn modelId="{8E039F05-626D-4376-AB6E-D7EBE84EFE5A}" type="presParOf" srcId="{8FD56009-2EF3-40F3-BEE0-35DA6E7C507F}" destId="{BEA3184A-6534-4366-85BC-C41DB5C9CE38}" srcOrd="5" destOrd="0" presId="urn:microsoft.com/office/officeart/2005/8/layout/gear1"/>
    <dgm:cxn modelId="{2EC4F667-215F-4617-AEDF-1C8B2923DE3D}" type="presParOf" srcId="{8FD56009-2EF3-40F3-BEE0-35DA6E7C507F}" destId="{EEF719C5-7938-45BB-901C-AF14BFEF1B38}" srcOrd="6" destOrd="0" presId="urn:microsoft.com/office/officeart/2005/8/layout/gear1"/>
    <dgm:cxn modelId="{8DEE6168-2F7A-4939-99E5-12D5D3F92EC1}" type="presParOf" srcId="{8FD56009-2EF3-40F3-BEE0-35DA6E7C507F}" destId="{E5BE1FAD-0249-444E-921B-E540678E6458}" srcOrd="7" destOrd="0" presId="urn:microsoft.com/office/officeart/2005/8/layout/gear1"/>
    <dgm:cxn modelId="{48056C09-B6F2-4564-BCD7-C7B4ED03016F}" type="presParOf" srcId="{8FD56009-2EF3-40F3-BEE0-35DA6E7C507F}" destId="{CF75B8A8-F65F-4637-A54D-CB20901BDDDF}" srcOrd="8" destOrd="0" presId="urn:microsoft.com/office/officeart/2005/8/layout/gear1"/>
    <dgm:cxn modelId="{EC1F3E6D-A7BC-4D23-8A4E-02E21B74AC5B}" type="presParOf" srcId="{8FD56009-2EF3-40F3-BEE0-35DA6E7C507F}" destId="{29EFDE10-3282-4235-AEC3-15410199BA61}" srcOrd="9" destOrd="0" presId="urn:microsoft.com/office/officeart/2005/8/layout/gear1"/>
    <dgm:cxn modelId="{6E7D6122-8F8C-4B76-81B7-AE5EDE139CD5}" type="presParOf" srcId="{8FD56009-2EF3-40F3-BEE0-35DA6E7C507F}" destId="{60305436-516E-4EC6-9298-0FBB306E0032}" srcOrd="10" destOrd="0" presId="urn:microsoft.com/office/officeart/2005/8/layout/gear1"/>
    <dgm:cxn modelId="{1EABD354-050C-4F00-9622-5D21C0246251}" type="presParOf" srcId="{8FD56009-2EF3-40F3-BEE0-35DA6E7C507F}" destId="{F989D307-EAC8-44F2-B9C8-54C50460F73B}" srcOrd="11" destOrd="0" presId="urn:microsoft.com/office/officeart/2005/8/layout/gear1"/>
    <dgm:cxn modelId="{41FEABB8-64A0-48DB-9EB7-5420410D0D5E}" type="presParOf" srcId="{8FD56009-2EF3-40F3-BEE0-35DA6E7C507F}" destId="{555A63A9-85DE-4F0F-985C-59C8A748C04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FD61D-8C2D-4FD3-99C9-C38B85C3F8DE}">
      <dsp:nvSpPr>
        <dsp:cNvPr id="0" name=""/>
        <dsp:cNvSpPr/>
      </dsp:nvSpPr>
      <dsp:spPr>
        <a:xfrm rot="783967">
          <a:off x="3957505" y="2689500"/>
          <a:ext cx="2452485" cy="2303807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002060"/>
              </a:solidFill>
              <a:latin typeface="Bookman Old Style" pitchFamily="18" charset="0"/>
            </a:rPr>
            <a:t>педагог</a:t>
          </a:r>
        </a:p>
      </dsp:txBody>
      <dsp:txXfrm>
        <a:off x="4444006" y="3229678"/>
        <a:ext cx="1488591" cy="1184204"/>
      </dsp:txXfrm>
    </dsp:sp>
    <dsp:sp modelId="{71257C11-6630-4CCE-B18A-9320632253FB}">
      <dsp:nvSpPr>
        <dsp:cNvPr id="0" name=""/>
        <dsp:cNvSpPr/>
      </dsp:nvSpPr>
      <dsp:spPr>
        <a:xfrm rot="1410723">
          <a:off x="1993059" y="1705702"/>
          <a:ext cx="2394723" cy="243200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Bookman Old Style" pitchFamily="18" charset="0"/>
            </a:rPr>
            <a:t>ребенок</a:t>
          </a:r>
        </a:p>
      </dsp:txBody>
      <dsp:txXfrm>
        <a:off x="2595938" y="2317725"/>
        <a:ext cx="1188965" cy="1207957"/>
      </dsp:txXfrm>
    </dsp:sp>
    <dsp:sp modelId="{EEF719C5-7938-45BB-901C-AF14BFEF1B38}">
      <dsp:nvSpPr>
        <dsp:cNvPr id="0" name=""/>
        <dsp:cNvSpPr/>
      </dsp:nvSpPr>
      <dsp:spPr>
        <a:xfrm rot="19709963">
          <a:off x="3416582" y="257114"/>
          <a:ext cx="2299740" cy="225348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002060"/>
              </a:solidFill>
              <a:latin typeface="Bookman Old Style" pitchFamily="18" charset="0"/>
            </a:rPr>
            <a:t>родители</a:t>
          </a:r>
        </a:p>
      </dsp:txBody>
      <dsp:txXfrm rot="900000">
        <a:off x="3923726" y="748626"/>
        <a:ext cx="1285452" cy="1270461"/>
      </dsp:txXfrm>
    </dsp:sp>
    <dsp:sp modelId="{60305436-516E-4EC6-9298-0FBB306E0032}">
      <dsp:nvSpPr>
        <dsp:cNvPr id="0" name=""/>
        <dsp:cNvSpPr/>
      </dsp:nvSpPr>
      <dsp:spPr>
        <a:xfrm rot="6537966">
          <a:off x="3648863" y="2134054"/>
          <a:ext cx="2936294" cy="3498410"/>
        </a:xfrm>
        <a:prstGeom prst="circularArrow">
          <a:avLst>
            <a:gd name="adj1" fmla="val 4687"/>
            <a:gd name="adj2" fmla="val 299029"/>
            <a:gd name="adj3" fmla="val 2537266"/>
            <a:gd name="adj4" fmla="val 15816549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89D307-EAC8-44F2-B9C8-54C50460F73B}">
      <dsp:nvSpPr>
        <dsp:cNvPr id="0" name=""/>
        <dsp:cNvSpPr/>
      </dsp:nvSpPr>
      <dsp:spPr>
        <a:xfrm rot="19305539">
          <a:off x="1493350" y="1391861"/>
          <a:ext cx="3234605" cy="270399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5A63A9-85DE-4F0F-985C-59C8A748C044}">
      <dsp:nvSpPr>
        <dsp:cNvPr id="0" name=""/>
        <dsp:cNvSpPr/>
      </dsp:nvSpPr>
      <dsp:spPr>
        <a:xfrm rot="7417791">
          <a:off x="3165269" y="-88887"/>
          <a:ext cx="2915456" cy="29154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6FCED27-4F18-4252-A0DF-95B02FB97A06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5FA002D0-16A8-478F-8D2F-918C32D8B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02D0-16A8-478F-8D2F-918C32D8B7B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Безимени-м с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15" t="2083" r="6429" b="2083"/>
          <a:stretch>
            <a:fillRect/>
          </a:stretch>
        </p:blipFill>
        <p:spPr bwMode="auto">
          <a:xfrm>
            <a:off x="107504" y="0"/>
            <a:ext cx="9036496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928794" y="1142984"/>
            <a:ext cx="6000792" cy="100013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6736"/>
              </a:avLst>
            </a:prstTxWarp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latin typeface="Bookman Old Style" pitchFamily="18" charset="0"/>
              </a:rPr>
              <a:t>Педсовет </a:t>
            </a:r>
          </a:p>
          <a:p>
            <a:pPr>
              <a:defRPr/>
            </a:pPr>
            <a:r>
              <a:rPr lang="ru-RU" sz="3600" b="1" i="1" dirty="0"/>
              <a:t>  </a:t>
            </a:r>
            <a:endParaRPr lang="ru-RU" sz="3600" dirty="0"/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1939941" y="333226"/>
            <a:ext cx="6143668" cy="1309824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6736"/>
              </a:avLst>
            </a:prstTxWarp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Муниципальное дошкольное образовательное учреждение</a:t>
            </a:r>
            <a:endParaRPr lang="ru-RU" sz="3600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defRPr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детский сад компенсирующего вида №210 </a:t>
            </a:r>
            <a:r>
              <a:rPr lang="ru-RU" sz="36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  <a:p>
            <a:pPr>
              <a:defRPr/>
            </a:pPr>
            <a:r>
              <a:rPr lang="ru-RU" sz="3600" b="1" i="1" dirty="0"/>
              <a:t>  </a:t>
            </a:r>
            <a:endParaRPr lang="ru-RU" sz="3600" dirty="0"/>
          </a:p>
        </p:txBody>
      </p:sp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1619672" y="1928778"/>
            <a:ext cx="7310046" cy="442918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6736"/>
              </a:avLst>
            </a:prstTxWarp>
          </a:bodyPr>
          <a:lstStyle/>
          <a:p>
            <a:pPr>
              <a:defRPr/>
            </a:pPr>
            <a:endParaRPr lang="ru-RU" sz="3600" b="1" i="1" dirty="0">
              <a:solidFill>
                <a:srgbClr val="0070C0"/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3600" b="1" i="1" dirty="0">
                <a:solidFill>
                  <a:srgbClr val="0070C0"/>
                </a:solidFill>
                <a:latin typeface="Bookman Old Style" pitchFamily="18" charset="0"/>
              </a:rPr>
              <a:t>«Взаимодействие специалистов </a:t>
            </a:r>
          </a:p>
          <a:p>
            <a:pPr>
              <a:defRPr/>
            </a:pPr>
            <a:r>
              <a:rPr lang="ru-RU" sz="3600" b="1" i="1" dirty="0">
                <a:solidFill>
                  <a:srgbClr val="0070C0"/>
                </a:solidFill>
                <a:latin typeface="Bookman Old Style" pitchFamily="18" charset="0"/>
              </a:rPr>
              <a:t>и воспитателей в процессе построения</a:t>
            </a:r>
          </a:p>
          <a:p>
            <a:pPr>
              <a:defRPr/>
            </a:pPr>
            <a:r>
              <a:rPr lang="ru-RU" sz="3600" b="1" i="1" dirty="0">
                <a:solidFill>
                  <a:srgbClr val="0070C0"/>
                </a:solidFill>
                <a:latin typeface="Bookman Old Style" pitchFamily="18" charset="0"/>
              </a:rPr>
              <a:t> образовательной деятельности </a:t>
            </a:r>
          </a:p>
          <a:p>
            <a:pPr>
              <a:defRPr/>
            </a:pPr>
            <a:r>
              <a:rPr lang="ru-RU" sz="3600" b="1" i="1" dirty="0">
                <a:solidFill>
                  <a:srgbClr val="0070C0"/>
                </a:solidFill>
                <a:latin typeface="Bookman Old Style" pitchFamily="18" charset="0"/>
              </a:rPr>
              <a:t>как фактор  повышения качества  образования</a:t>
            </a:r>
          </a:p>
          <a:p>
            <a:pPr>
              <a:defRPr/>
            </a:pPr>
            <a:r>
              <a:rPr lang="ru-RU" sz="3600" b="1" i="1" dirty="0">
                <a:solidFill>
                  <a:srgbClr val="0070C0"/>
                </a:solidFill>
                <a:latin typeface="Bookman Old Style" pitchFamily="18" charset="0"/>
              </a:rPr>
              <a:t> в условиях реализации ФГОС</a:t>
            </a:r>
          </a:p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  <a:p>
            <a:pPr>
              <a:defRPr/>
            </a:pPr>
            <a:r>
              <a:rPr lang="ru-RU" sz="3600" b="1" i="1" dirty="0"/>
              <a:t>  </a:t>
            </a:r>
            <a:endParaRPr lang="ru-RU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401050" cy="917575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solidFill>
                  <a:srgbClr val="990000"/>
                </a:solidFill>
                <a:latin typeface="Bookman Old Style" pitchFamily="18" charset="0"/>
              </a:rPr>
            </a:br>
            <a:br>
              <a:rPr lang="ru-RU" sz="2000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Пункт 3</a:t>
            </a:r>
            <a:r>
              <a:rPr lang="en-US" sz="2800" b="1" dirty="0">
                <a:solidFill>
                  <a:srgbClr val="990000"/>
                </a:solidFill>
                <a:latin typeface="Bookman Old Style" pitchFamily="18" charset="0"/>
              </a:rPr>
              <a:t>.2.2</a:t>
            </a:r>
            <a:b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приказа </a:t>
            </a:r>
            <a:r>
              <a:rPr lang="ru-RU" sz="2800" b="1" dirty="0" err="1">
                <a:solidFill>
                  <a:srgbClr val="990000"/>
                </a:solidFill>
                <a:latin typeface="Bookman Old Style" pitchFamily="18" charset="0"/>
              </a:rPr>
              <a:t>Минобрнауки</a:t>
            </a: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 РФ </a:t>
            </a:r>
            <a:b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от 17 октября 2013 г. № 1155</a:t>
            </a:r>
            <a:br>
              <a:rPr lang="ru-RU" sz="4800" dirty="0">
                <a:solidFill>
                  <a:srgbClr val="99000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714500" y="1857375"/>
            <a:ext cx="6357938" cy="4268788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dirty="0">
                <a:latin typeface="Bookman Old Style" pitchFamily="18" charset="0"/>
              </a:rPr>
              <a:t> </a:t>
            </a:r>
            <a:r>
              <a:rPr lang="ru-RU" b="1" dirty="0">
                <a:latin typeface="Book Antiqua" pitchFamily="18" charset="0"/>
                <a:cs typeface="Times New Roman" pitchFamily="18" charset="0"/>
              </a:rPr>
              <a:t>Для получения без дискриминации качественного образования детьми с ограниченными возможностями здоровья создаются необходимые условия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для диагностики и коррекции нарушений развития</a:t>
            </a:r>
            <a:endParaRPr lang="ru-RU" b="1" dirty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785938" y="714375"/>
            <a:ext cx="6500812" cy="541178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Bookman Old Style" pitchFamily="18" charset="0"/>
              </a:rPr>
              <a:t>Обсуждение результатов диагностического обследования на плановых </a:t>
            </a:r>
            <a:r>
              <a:rPr lang="ru-RU" b="1" dirty="0" err="1">
                <a:solidFill>
                  <a:srgbClr val="C00000"/>
                </a:solidFill>
                <a:latin typeface="Bookman Old Style" pitchFamily="18" charset="0"/>
              </a:rPr>
              <a:t>минипедсоветах</a:t>
            </a:r>
            <a:r>
              <a:rPr lang="ru-RU" dirty="0">
                <a:latin typeface="Bookman Old Style" pitchFamily="18" charset="0"/>
              </a:rPr>
              <a:t> детского сада (в начале и в конце учебного года).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Bookman Old Style" pitchFamily="18" charset="0"/>
              </a:rPr>
              <a:t>Подготовка и проведение </a:t>
            </a:r>
            <a:r>
              <a:rPr lang="ru-RU" b="1" dirty="0" err="1">
                <a:solidFill>
                  <a:srgbClr val="C00000"/>
                </a:solidFill>
                <a:latin typeface="Bookman Old Style" pitchFamily="18" charset="0"/>
              </a:rPr>
              <a:t>психолого-медико-педагогических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 консилиумов </a:t>
            </a:r>
            <a:r>
              <a:rPr lang="ru-RU" dirty="0">
                <a:latin typeface="Bookman Old Style" pitchFamily="18" charset="0"/>
              </a:rPr>
              <a:t>с участием родителей.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214438" y="571500"/>
            <a:ext cx="7000875" cy="1357313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 Antiqua" pitchFamily="18" charset="0"/>
              </a:rPr>
              <a:t>2. Методическое обеспечение деятельности.</a:t>
            </a:r>
            <a:br>
              <a:rPr lang="ru-RU" dirty="0"/>
            </a:br>
            <a:endParaRPr lang="ru-RU" dirty="0"/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928812" y="1785938"/>
            <a:ext cx="32861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800" b="1" dirty="0">
                <a:solidFill>
                  <a:srgbClr val="7030A0"/>
                </a:solidFill>
                <a:latin typeface="Bookman Old Style" pitchFamily="18" charset="0"/>
              </a:rPr>
              <a:t>- взаимосвязь в календарно-тематическом планировании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2071688" y="4000500"/>
            <a:ext cx="41564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800" b="1" dirty="0">
                <a:solidFill>
                  <a:srgbClr val="7030A0"/>
                </a:solidFill>
                <a:latin typeface="Bookman Old Style" pitchFamily="18" charset="0"/>
              </a:rPr>
              <a:t>- взаимосвязь в ведении единой документации.  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1714500" y="428625"/>
            <a:ext cx="6643688" cy="5697538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ru-RU" sz="2800" dirty="0">
                <a:latin typeface="Book Antiqua" pitchFamily="18" charset="0"/>
              </a:rPr>
              <a:t>- ведение </a:t>
            </a:r>
            <a:r>
              <a:rPr lang="ru-RU" sz="2800" dirty="0">
                <a:solidFill>
                  <a:srgbClr val="C00000"/>
                </a:solidFill>
                <a:latin typeface="Book Antiqua" pitchFamily="18" charset="0"/>
              </a:rPr>
              <a:t>тетради взаимосвязи </a:t>
            </a:r>
            <a:r>
              <a:rPr lang="ru-RU" sz="2800" dirty="0">
                <a:latin typeface="Book Antiqua" pitchFamily="18" charset="0"/>
              </a:rPr>
              <a:t>учителя-дефектолога, логопеда с воспитателями группы;</a:t>
            </a:r>
          </a:p>
          <a:p>
            <a:pPr algn="just">
              <a:buFontTx/>
              <a:buNone/>
            </a:pPr>
            <a:r>
              <a:rPr lang="ru-RU" sz="2800" dirty="0">
                <a:latin typeface="Book Antiqua" pitchFamily="18" charset="0"/>
              </a:rPr>
              <a:t>- ведение </a:t>
            </a:r>
            <a:r>
              <a:rPr lang="ru-RU" sz="2800" dirty="0">
                <a:solidFill>
                  <a:srgbClr val="C00000"/>
                </a:solidFill>
                <a:latin typeface="Book Antiqua" pitchFamily="18" charset="0"/>
              </a:rPr>
              <a:t>индивидуальных листов </a:t>
            </a:r>
            <a:r>
              <a:rPr lang="ru-RU" sz="2800" dirty="0">
                <a:latin typeface="Book Antiqua" pitchFamily="18" charset="0"/>
              </a:rPr>
              <a:t>инструктором по физкультуре с воспитателями группы;</a:t>
            </a:r>
          </a:p>
          <a:p>
            <a:pPr algn="just">
              <a:buFontTx/>
              <a:buNone/>
            </a:pPr>
            <a:r>
              <a:rPr lang="ru-RU" sz="2800" dirty="0">
                <a:latin typeface="Book Antiqua" pitchFamily="18" charset="0"/>
              </a:rPr>
              <a:t>- согласованное написание </a:t>
            </a:r>
            <a:r>
              <a:rPr lang="ru-RU" sz="2800" dirty="0">
                <a:solidFill>
                  <a:srgbClr val="C00000"/>
                </a:solidFill>
                <a:latin typeface="Book Antiqua" pitchFamily="18" charset="0"/>
              </a:rPr>
              <a:t>характеристик</a:t>
            </a:r>
            <a:r>
              <a:rPr lang="ru-RU" sz="2800" dirty="0">
                <a:latin typeface="Book Antiqua" pitchFamily="18" charset="0"/>
              </a:rPr>
              <a:t> на воспитанников детского сада для представления на ПМПК;</a:t>
            </a:r>
          </a:p>
          <a:p>
            <a:pPr algn="just">
              <a:buFontTx/>
              <a:buNone/>
            </a:pPr>
            <a:r>
              <a:rPr lang="ru-RU" sz="2800" dirty="0">
                <a:latin typeface="Book Antiqua" pitchFamily="18" charset="0"/>
              </a:rPr>
              <a:t>- заполнение </a:t>
            </a:r>
            <a:r>
              <a:rPr lang="ru-RU" sz="2800" dirty="0">
                <a:solidFill>
                  <a:srgbClr val="C00000"/>
                </a:solidFill>
                <a:latin typeface="Book Antiqua" pitchFamily="18" charset="0"/>
              </a:rPr>
              <a:t>единой документации </a:t>
            </a:r>
            <a:r>
              <a:rPr lang="ru-RU" sz="2800" dirty="0">
                <a:latin typeface="Book Antiqua" pitchFamily="18" charset="0"/>
              </a:rPr>
              <a:t>для проведения ПМП консилиумов.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28688" y="714374"/>
            <a:ext cx="7372350" cy="343470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 Antiqua" pitchFamily="18" charset="0"/>
              </a:rPr>
              <a:t>3. Осуществление взаимосвязи в решении задач коррекционно-развивающего процесса ДОУ.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300" b="1" dirty="0">
                <a:solidFill>
                  <a:srgbClr val="002060"/>
                </a:solidFill>
                <a:latin typeface="Times New Roman" pitchFamily="18" charset="0"/>
              </a:rPr>
              <a:t>Тифлопедагог: (старший) 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</a:rPr>
              <a:t>руководит, организует, управляет процессом зрительной коррекции в ДОУ</a:t>
            </a:r>
            <a:endParaRPr lang="ru-RU" sz="23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300" dirty="0">
                <a:latin typeface="Times New Roman" pitchFamily="18" charset="0"/>
              </a:rPr>
              <a:t>Диагностирует: уровень развития зрительного восприятия, предметных представлений, предметной деятельности уровень мелкой моторики и осязания, ориентировки в пространстве.  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Составляет индивидуальные планы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Развивает процессы зрительного восприятия, работает над развитием сохранных анализаторов, расширяет представления об окружающем мире, развитие умения ориентироваться в пространстве,  обеспечивает сенсорное развитие.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Проводит подгрупповые и индивидуальные занятия с соблюдением  зрительно-охранного режима. 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Знакомит родителей с результатами диагностики и планом индивидуального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Участвует в работе </a:t>
            </a:r>
            <a:r>
              <a:rPr lang="ru-RU" sz="2300" dirty="0" err="1">
                <a:latin typeface="Times New Roman" pitchFamily="18" charset="0"/>
              </a:rPr>
              <a:t>психолого-медико-педагогического</a:t>
            </a:r>
            <a:r>
              <a:rPr lang="ru-RU" sz="2300" dirty="0">
                <a:latin typeface="Times New Roman" pitchFamily="18" charset="0"/>
              </a:rPr>
              <a:t> консилиума.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Организует коррекционно-развивающее пространство с учетом зрительных, возрастных и индивидуальных  особенностей детей.</a:t>
            </a:r>
            <a:endParaRPr lang="ru-RU" sz="2300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-142908" y="0"/>
            <a:ext cx="9286908" cy="6858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300" b="1" dirty="0">
                <a:solidFill>
                  <a:srgbClr val="002060"/>
                </a:solidFill>
                <a:latin typeface="Times New Roman" pitchFamily="18" charset="0"/>
              </a:rPr>
              <a:t>Учитель-логопед: </a:t>
            </a:r>
          </a:p>
          <a:p>
            <a:pPr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</a:rPr>
              <a:t>руководит, организует, управляет процессом речевой коррекции в ДОУ</a:t>
            </a:r>
            <a:endParaRPr lang="ru-RU" sz="2000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200" dirty="0">
                <a:latin typeface="Times New Roman" pitchFamily="18" charset="0"/>
              </a:rPr>
              <a:t>Диагностирует: уровень речевого развития, нарушения звукопроизношения, трудности в усвоении лексико-грамматических категорий и развитии   связной речи.  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200" dirty="0">
                <a:latin typeface="Times New Roman" pitchFamily="18" charset="0"/>
              </a:rPr>
              <a:t>Составляет индивидуальные планы речевого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200" dirty="0">
                <a:latin typeface="Times New Roman" pitchFamily="18" charset="0"/>
              </a:rPr>
              <a:t>Развивает лексико-грамматический строй речи, фонематическое восприятие, звукопроизношение, связную речь, мелкую моторику, обогащает словарный запас,  обеспечивает формирование общих речевых навыков.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200" dirty="0">
                <a:latin typeface="Times New Roman" pitchFamily="18" charset="0"/>
              </a:rPr>
              <a:t>Проводит подгрупповые и индивидуальные занятия. Формирует подгруппы с учетом актуального уровня речевого развития детей. 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200" dirty="0">
                <a:latin typeface="Times New Roman" pitchFamily="18" charset="0"/>
              </a:rPr>
              <a:t>Знакомит родителей с результатами диагностики и планом индивидуального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200" dirty="0">
                <a:latin typeface="Times New Roman" pitchFamily="18" charset="0"/>
              </a:rPr>
              <a:t>Участвует в работе </a:t>
            </a:r>
            <a:r>
              <a:rPr lang="ru-RU" sz="2200" dirty="0" err="1">
                <a:latin typeface="Times New Roman" pitchFamily="18" charset="0"/>
              </a:rPr>
              <a:t>психолого-медико-педагогического</a:t>
            </a:r>
            <a:r>
              <a:rPr lang="ru-RU" sz="2200" dirty="0">
                <a:latin typeface="Times New Roman" pitchFamily="18" charset="0"/>
              </a:rPr>
              <a:t> консилиума.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200" dirty="0">
                <a:latin typeface="Times New Roman" pitchFamily="18" charset="0"/>
              </a:rPr>
              <a:t>Организует коррекционно-развивающее пространство с учетом возрастных и индивидуальных особенностей речевого развития детей.</a:t>
            </a:r>
            <a:endParaRPr lang="ru-RU" sz="2200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00034" y="285750"/>
            <a:ext cx="8215341" cy="6286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Педагог-психолог: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руководит, организует, управляет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</a:rPr>
              <a:t>психокоррекционным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 процессом в ДОУ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buFont typeface="Wingdings" pitchFamily="2" charset="2"/>
              <a:buChar char="ü"/>
              <a:defRPr/>
            </a:pPr>
            <a:r>
              <a:rPr lang="ru-RU" sz="2300" dirty="0">
                <a:latin typeface="Times New Roman" pitchFamily="18" charset="0"/>
              </a:rPr>
              <a:t>Организация взаимодействия педагогов.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 Психопрофилактическая, просветительская, консультационная, психодиагностическая, коррекционно-развивающая работа.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 Выявление и преодоление отклонений в становлении отдельных сторон личности дошкольника.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 Коррекционная работа с детьми «группы риска».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 Методическая помощь в разработке индивидуальных программ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300" dirty="0">
                <a:latin typeface="Times New Roman" pitchFamily="18" charset="0"/>
              </a:rPr>
              <a:t> Организация взаимодействия с родителями воспитанников.</a:t>
            </a:r>
            <a:endParaRPr lang="ru-RU" sz="2300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285720" y="214313"/>
            <a:ext cx="8643968" cy="6429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Воспитатель: </a:t>
            </a:r>
          </a:p>
          <a:p>
            <a:pPr>
              <a:spcAft>
                <a:spcPts val="100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руководит, организует, управляет образовательным процессом в ДОУ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</a:rPr>
              <a:t>Проведение специально-организованных занятий.</a:t>
            </a:r>
          </a:p>
          <a:p>
            <a:pPr algn="just">
              <a:lnSpc>
                <a:spcPct val="150000"/>
              </a:lnSpc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400" dirty="0">
                <a:latin typeface="Times New Roman" pitchFamily="18" charset="0"/>
              </a:rPr>
              <a:t> Отражение лексической темы в процессе НОД, в режимных моментах, на прогулке.</a:t>
            </a:r>
          </a:p>
          <a:p>
            <a:pPr algn="just">
              <a:lnSpc>
                <a:spcPct val="150000"/>
              </a:lnSpc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400" dirty="0">
                <a:latin typeface="Times New Roman" pitchFamily="18" charset="0"/>
              </a:rPr>
              <a:t> Развитие мелкой моторики.</a:t>
            </a:r>
          </a:p>
          <a:p>
            <a:pPr algn="just">
              <a:lnSpc>
                <a:spcPct val="150000"/>
              </a:lnSpc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400" dirty="0">
                <a:latin typeface="Times New Roman" pitchFamily="18" charset="0"/>
              </a:rPr>
              <a:t> Организация индивидуальной работы с детьми, выполнение всех рекомендаций специалистов.</a:t>
            </a:r>
            <a:endParaRPr lang="ru-RU" sz="2400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00034" y="571500"/>
            <a:ext cx="8286808" cy="5643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Музыкальный руководитель: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руководит, организует, управляет процессом музыкального развития детей в ДОУ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</a:rPr>
              <a:t>Осуществление музыкально-эстетического развития детей.</a:t>
            </a:r>
          </a:p>
          <a:p>
            <a:pPr algn="just">
              <a:lnSpc>
                <a:spcPct val="150000"/>
              </a:lnSpc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400" dirty="0">
                <a:latin typeface="Times New Roman" pitchFamily="18" charset="0"/>
              </a:rPr>
              <a:t> Учет психофизического и речевого развития детей при подборе песенного репертуара.</a:t>
            </a:r>
          </a:p>
          <a:p>
            <a:pPr algn="just">
              <a:lnSpc>
                <a:spcPct val="150000"/>
              </a:lnSpc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400" dirty="0">
                <a:latin typeface="Times New Roman" pitchFamily="18" charset="0"/>
              </a:rPr>
              <a:t> Использование на занятиях элементов коррекционной  ритмики, музыкотерапии, пластических этюдов.</a:t>
            </a:r>
          </a:p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401050" cy="917575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solidFill>
                  <a:srgbClr val="990000"/>
                </a:solidFill>
                <a:latin typeface="Bookman Old Style" pitchFamily="18" charset="0"/>
              </a:rPr>
            </a:br>
            <a:br>
              <a:rPr lang="ru-RU" sz="2000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Пункт 1.4. </a:t>
            </a:r>
            <a:b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приказ </a:t>
            </a:r>
            <a:r>
              <a:rPr lang="ru-RU" sz="2800" b="1" dirty="0" err="1">
                <a:solidFill>
                  <a:srgbClr val="990000"/>
                </a:solidFill>
                <a:latin typeface="Bookman Old Style" pitchFamily="18" charset="0"/>
              </a:rPr>
              <a:t>Минобрнауки</a:t>
            </a: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 РФ </a:t>
            </a:r>
            <a:b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от 17 октября 2013 г. № 1155</a:t>
            </a:r>
            <a:br>
              <a:rPr lang="ru-RU" sz="4800" dirty="0">
                <a:solidFill>
                  <a:srgbClr val="99000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14500" y="1714500"/>
            <a:ext cx="6215063" cy="44116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>
                <a:latin typeface="Book Antiqua" pitchFamily="18" charset="0"/>
              </a:rPr>
              <a:t>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 и детей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357159" y="357188"/>
            <a:ext cx="8501092" cy="59293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Инструктор по физкультуре: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руководит, организует, управляет процессом физического развития детей в ДОУ</a:t>
            </a:r>
            <a:endParaRPr lang="ru-RU" sz="2400" dirty="0"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</a:rPr>
              <a:t>Содействие сохранению и укреплению здоровья детей, их физическому развитию на всех этапах дошкольного детства.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400" dirty="0">
                <a:latin typeface="Times New Roman" pitchFamily="18" charset="0"/>
              </a:rPr>
              <a:t> Развитие психических процессов, ориентировки в пространстве, совершенствование мелкой моторики рук и общей координации движений.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2400" dirty="0">
                <a:latin typeface="Times New Roman" pitchFamily="18" charset="0"/>
              </a:rPr>
              <a:t> Отражение лексической темы (по возможности) на занятиях по физическому развитию.</a:t>
            </a:r>
          </a:p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0" y="-142899"/>
            <a:ext cx="2714625" cy="221457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</a:rPr>
              <a:t>Инструктор по физкультуре: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100" dirty="0">
                <a:latin typeface="Times New Roman" pitchFamily="18" charset="0"/>
              </a:rPr>
              <a:t>Содействие сохранению и укреплению здоровья детей, их физическому развитию на всех этапах дошкольного детства.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Развитие психических процессов, ориентировки в пространстве, совершенствование мелкой моторики рук и общей координации движений.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Отражение лексической темы (по возможности) на занятиях по физическому развитию.</a:t>
            </a:r>
          </a:p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6500826" y="0"/>
            <a:ext cx="2428875" cy="26431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</a:rPr>
              <a:t>Музыкальный руководитель: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100" dirty="0">
                <a:latin typeface="Times New Roman" pitchFamily="18" charset="0"/>
              </a:rPr>
              <a:t>Осуществление музыкально-эстетического развития детей.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Учет психофизического и речевого развития детей при подборе песенного репертуара.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Использование на занятиях элементов коррекционной ритмики, музыкотерапии, пластических этюдов.</a:t>
            </a:r>
          </a:p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786050" y="0"/>
            <a:ext cx="2500313" cy="25003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</a:rPr>
              <a:t>Воспитатель:</a:t>
            </a:r>
          </a:p>
          <a:p>
            <a:pPr>
              <a:spcAft>
                <a:spcPts val="0"/>
              </a:spcAft>
              <a:defRPr/>
            </a:pPr>
            <a:endParaRPr lang="ru-RU" sz="11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buFont typeface="Wingdings" pitchFamily="2" charset="2"/>
              <a:buChar char="ü"/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</a:rPr>
              <a:t>Проведение специально-организованных занятий.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Отражение лексической темы в процессе НОД, в режимных моментах, на прогулке.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Развитие мелкой моторики.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Организация индивидуальной работы с детьми, выполнение всех рекомендаций специалистов.</a:t>
            </a:r>
            <a:endParaRPr lang="ru-RU" sz="1100" dirty="0">
              <a:latin typeface="Arial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6643702" y="2714620"/>
            <a:ext cx="2500298" cy="35718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</a:rPr>
              <a:t>Педагог-психолог: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100" dirty="0">
                <a:latin typeface="Times New Roman" pitchFamily="18" charset="0"/>
              </a:rPr>
              <a:t>Организация взаимодействия педагогов.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Психопрофилактическая, просветительская, консультационная, психодиагностическая, коррекционно-развивающая работа.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Выявление и преодоление отклонений в становлении отдельных сторон личности дошкольника.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Коррекционная работа с детьми «группы риска».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Методическая помощь в разработке индивидуальных программ развития.</a:t>
            </a:r>
          </a:p>
          <a:p>
            <a:pPr algn="just">
              <a:spcAft>
                <a:spcPts val="0"/>
              </a:spcAft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 Организация взаимодействия с родителями воспитанников.</a:t>
            </a:r>
            <a:endParaRPr lang="ru-RU" sz="1100" dirty="0">
              <a:latin typeface="Arial" pitchFamily="34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3000364" y="2571744"/>
            <a:ext cx="3643338" cy="4071935"/>
          </a:xfrm>
          <a:prstGeom prst="roundRect">
            <a:avLst>
              <a:gd name="adj" fmla="val 15700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</a:rPr>
              <a:t>Тифлопедагог: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100" dirty="0">
                <a:latin typeface="Times New Roman" pitchFamily="18" charset="0"/>
              </a:rPr>
              <a:t>Диагностирует: уровень развития зрительного восприятия, предметных представлений, предметной деятельности, уровень мелкой моторики и осязания, ориентировки в пространстве.  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Составляет индивидуальные планы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Развивает процессы зрительного восприятия, работает над развитием сохранных анализаторов, расширяет представления об окружающем мире,  развитие умения ориентироваться в пространстве,  обеспечивает сенсорное развитие.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Проводит подгрупповые и индивидуальные занятия с соблюдением  зрительно-охранного режима. 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Знакомит родителей с результатами диагностики и планом индивидуального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Участвует в работе </a:t>
            </a:r>
            <a:r>
              <a:rPr lang="ru-RU" sz="1100" dirty="0" err="1">
                <a:latin typeface="Times New Roman" pitchFamily="18" charset="0"/>
              </a:rPr>
              <a:t>психолого-медико-педагогического</a:t>
            </a:r>
            <a:r>
              <a:rPr lang="ru-RU" sz="1100" dirty="0">
                <a:latin typeface="Times New Roman" pitchFamily="18" charset="0"/>
              </a:rPr>
              <a:t> консилиума.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Организует коррекционно-развивающее пространство с учетом зрительных, возрастных и индивидуальных  особенностей детей.</a:t>
            </a:r>
            <a:endParaRPr lang="ru-RU" sz="1100" dirty="0">
              <a:latin typeface="Arial" pitchFamily="34" charset="0"/>
            </a:endParaRPr>
          </a:p>
        </p:txBody>
      </p:sp>
      <p:sp>
        <p:nvSpPr>
          <p:cNvPr id="11" name="Выноска с четырьмя стрелками 10"/>
          <p:cNvSpPr/>
          <p:nvPr/>
        </p:nvSpPr>
        <p:spPr>
          <a:xfrm>
            <a:off x="4714876" y="1285860"/>
            <a:ext cx="2643188" cy="192881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chemeClr val="tx1"/>
                </a:solidFill>
                <a:latin typeface="Book Antiqua" pitchFamily="18" charset="0"/>
              </a:rPr>
              <a:t>взаимосвязь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-142908" y="2143116"/>
            <a:ext cx="3071834" cy="47148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</a:rPr>
              <a:t>Учитель-логопед: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100" dirty="0">
                <a:latin typeface="Times New Roman" pitchFamily="18" charset="0"/>
              </a:rPr>
              <a:t>Диагностирует: уровень речевого развития, нарушения звукопроизношения, трудности в усвоении лексико-грамматических категорий и развитии   связной речи.  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Составляет индивидуальные планы речевого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Развивает лексико-грамматический строй речи, фонематическое восприятие, звукопроизношение, связную речь, мелкую моторику, обогащает словарный запас,  обеспечивает формирование общих речевых навыков.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Проводит подгрупповые и индивидуальные занятия. Формирует подгруппы с учетом актуального уровня речевого развития детей. 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Знакомит родителей с результатами диагностики и планом индивидуального развития.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Участвует в работе </a:t>
            </a:r>
            <a:r>
              <a:rPr lang="ru-RU" sz="1100" dirty="0" err="1">
                <a:latin typeface="Times New Roman" pitchFamily="18" charset="0"/>
              </a:rPr>
              <a:t>психолого-медико-педагогического</a:t>
            </a:r>
            <a:r>
              <a:rPr lang="ru-RU" sz="1100" dirty="0">
                <a:latin typeface="Times New Roman" pitchFamily="18" charset="0"/>
              </a:rPr>
              <a:t> консилиума.</a:t>
            </a:r>
          </a:p>
          <a:p>
            <a:pPr algn="just">
              <a:buClr>
                <a:srgbClr val="000080"/>
              </a:buClr>
              <a:buFont typeface="Wingdings 2" pitchFamily="18" charset="2"/>
              <a:buChar char="P"/>
              <a:defRPr/>
            </a:pPr>
            <a:r>
              <a:rPr lang="ru-RU" sz="1100" dirty="0">
                <a:latin typeface="Times New Roman" pitchFamily="18" charset="0"/>
              </a:rPr>
              <a:t>Организует коррекционно-развивающее пространство с учетом возрастных и индивидуальных особенностей речевого развития детей.</a:t>
            </a:r>
            <a:endParaRPr lang="ru-RU" sz="1100" dirty="0">
              <a:latin typeface="Arial" pitchFamily="34" charset="0"/>
            </a:endParaRPr>
          </a:p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329488" cy="2016224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Разработка и проведение подгрупповых и групповых интегрированных, комплексных занятий с детьми. </a:t>
            </a:r>
            <a:b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637917C-9801-41E9-8273-081F73B7EFD1}"/>
              </a:ext>
            </a:extLst>
          </p:cNvPr>
          <p:cNvSpPr txBox="1">
            <a:spLocks/>
          </p:cNvSpPr>
          <p:nvPr/>
        </p:nvSpPr>
        <p:spPr>
          <a:xfrm>
            <a:off x="683568" y="1628801"/>
            <a:ext cx="7500937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Создание и обогащение развивающей предметно-пространственной среды.</a:t>
            </a:r>
            <a:endParaRPr lang="ru-RU" sz="2400" dirty="0"/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1445D189-3F38-4423-ADCD-C4081A19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2" y="2737997"/>
            <a:ext cx="8258175" cy="3456384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ФГОС ДО 3.3.1. </a:t>
            </a:r>
            <a:r>
              <a:rPr lang="ru-RU" sz="2400" dirty="0">
                <a:latin typeface="Bookman Old Style" pitchFamily="18" charset="0"/>
              </a:rPr>
              <a:t>Развивающая предметно-пространственная среда обеспечивает максимальную реализацию образовательного потенциала пространства Организации, Группы, а также территории, прилегающей к Организации или находящейся на небольшом удалении, приспособленной для реализации Программы (далее - участок), 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недостатков их развития.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Book Antiqua" pitchFamily="18" charset="0"/>
              </a:rPr>
              <a:t>4. Взаимодействие в процессе внедрения инновационных технологий.</a:t>
            </a:r>
            <a:br>
              <a:rPr lang="ru-RU" sz="3600" b="1" dirty="0">
                <a:solidFill>
                  <a:srgbClr val="C00000"/>
                </a:solidFill>
                <a:latin typeface="Book Antiqua" pitchFamily="18" charset="0"/>
              </a:rPr>
            </a:br>
            <a:endParaRPr lang="ru-RU" sz="3600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4368D7C-EEDB-4DB3-A856-0EB463E2B09A}"/>
              </a:ext>
            </a:extLst>
          </p:cNvPr>
          <p:cNvSpPr txBox="1">
            <a:spLocks/>
          </p:cNvSpPr>
          <p:nvPr/>
        </p:nvSpPr>
        <p:spPr>
          <a:xfrm>
            <a:off x="-674829" y="2702487"/>
            <a:ext cx="8392417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C00000"/>
                </a:solidFill>
                <a:latin typeface="Book Antiqua" pitchFamily="18" charset="0"/>
              </a:rPr>
              <a:t>5. Подготовка детей </a:t>
            </a:r>
            <a:br>
              <a:rPr lang="ru-RU" sz="3600" b="1" dirty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Book Antiqua" pitchFamily="18" charset="0"/>
              </a:rPr>
              <a:t>к обучению в школе</a:t>
            </a:r>
            <a:r>
              <a:rPr lang="ru-RU" sz="3600" dirty="0">
                <a:solidFill>
                  <a:srgbClr val="C00000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7DDB8AA-5945-4F08-82D1-5E32A31B32F1}"/>
              </a:ext>
            </a:extLst>
          </p:cNvPr>
          <p:cNvSpPr txBox="1">
            <a:spLocks/>
          </p:cNvSpPr>
          <p:nvPr/>
        </p:nvSpPr>
        <p:spPr>
          <a:xfrm>
            <a:off x="992708" y="4293096"/>
            <a:ext cx="67151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C00000"/>
                </a:solidFill>
                <a:latin typeface="Book Antiqua" pitchFamily="18" charset="0"/>
              </a:rPr>
              <a:t>6. Взаимодействие с родителями воспитанников.</a:t>
            </a:r>
            <a:endParaRPr lang="ru-RU" sz="3600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401050" cy="917575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solidFill>
                  <a:srgbClr val="990000"/>
                </a:solidFill>
                <a:latin typeface="Bookman Old Style" pitchFamily="18" charset="0"/>
              </a:rPr>
            </a:br>
            <a:br>
              <a:rPr lang="ru-RU" sz="2000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Пункт 1.6. подпункт 9</a:t>
            </a:r>
            <a:r>
              <a:rPr lang="en-US" sz="2800" b="1" dirty="0">
                <a:solidFill>
                  <a:srgbClr val="990000"/>
                </a:solidFill>
                <a:latin typeface="Bookman Old Style" pitchFamily="18" charset="0"/>
              </a:rPr>
              <a:t>.</a:t>
            </a:r>
            <a:b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приказа </a:t>
            </a:r>
            <a:r>
              <a:rPr lang="ru-RU" sz="2800" b="1" dirty="0" err="1">
                <a:solidFill>
                  <a:srgbClr val="990000"/>
                </a:solidFill>
                <a:latin typeface="Bookman Old Style" pitchFamily="18" charset="0"/>
              </a:rPr>
              <a:t>Минобрнауки</a:t>
            </a: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 РФ </a:t>
            </a:r>
            <a:b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от 17 октября 2013 г. № 1155</a:t>
            </a:r>
            <a:br>
              <a:rPr lang="ru-RU" sz="4800" dirty="0">
                <a:solidFill>
                  <a:srgbClr val="99000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1714500" y="1857375"/>
            <a:ext cx="6215063" cy="42687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  </a:t>
            </a:r>
            <a:r>
              <a:rPr lang="ru-RU" b="1" dirty="0">
                <a:latin typeface="Book Antiqua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36912"/>
            <a:ext cx="8501062" cy="1214437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>
                <a:solidFill>
                  <a:srgbClr val="C00000"/>
                </a:solidFill>
                <a:latin typeface="Times New Roman" pitchFamily="18" charset="0"/>
              </a:rPr>
              <a:t>оказания помощи родителям (законным представителям) в воспитании детей, охране и укреплении их физического и психического здоровья,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</a:rPr>
              <a:t>в развитии индивидуальных способностей и необходимой коррекции нарушений их развития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401050" cy="917575"/>
          </a:xfrm>
        </p:spPr>
        <p:txBody>
          <a:bodyPr>
            <a:normAutofit fontScale="90000"/>
          </a:bodyPr>
          <a:lstStyle/>
          <a:p>
            <a:br>
              <a:rPr lang="ru-RU" sz="2000">
                <a:solidFill>
                  <a:srgbClr val="990000"/>
                </a:solidFill>
                <a:latin typeface="Bookman Old Style" pitchFamily="18" charset="0"/>
              </a:rPr>
            </a:br>
            <a:br>
              <a:rPr lang="ru-RU" sz="200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>
                <a:solidFill>
                  <a:srgbClr val="990000"/>
                </a:solidFill>
                <a:latin typeface="Bookman Old Style" pitchFamily="18" charset="0"/>
              </a:rPr>
              <a:t>Пункт 1.4. </a:t>
            </a:r>
            <a:br>
              <a:rPr lang="ru-RU" sz="2800" b="1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>
                <a:solidFill>
                  <a:srgbClr val="990000"/>
                </a:solidFill>
                <a:latin typeface="Bookman Old Style" pitchFamily="18" charset="0"/>
              </a:rPr>
              <a:t>приказ Минобрнауки РФ </a:t>
            </a:r>
            <a:br>
              <a:rPr lang="ru-RU" sz="2800" b="1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>
                <a:solidFill>
                  <a:srgbClr val="990000"/>
                </a:solidFill>
                <a:latin typeface="Bookman Old Style" pitchFamily="18" charset="0"/>
              </a:rPr>
              <a:t>от 17 октября 2013 г. № 1155</a:t>
            </a:r>
            <a:br>
              <a:rPr lang="ru-RU" sz="4800">
                <a:solidFill>
                  <a:srgbClr val="990000"/>
                </a:solidFill>
                <a:latin typeface="Bookman Old Style" pitchFamily="18" charset="0"/>
              </a:rPr>
            </a:br>
            <a:endParaRPr lang="ru-RU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571625" y="1714500"/>
            <a:ext cx="6786563" cy="44116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100" dirty="0">
                <a:latin typeface="Book Antiqua" pitchFamily="18" charset="0"/>
                <a:cs typeface="Times New Roman" pitchFamily="18" charset="0"/>
              </a:rPr>
              <a:t>реализация </a:t>
            </a:r>
            <a:r>
              <a:rPr lang="ru-RU" sz="3100" dirty="0">
                <a:latin typeface="Book Antiqua" pitchFamily="18" charset="0"/>
              </a:rPr>
              <a:t>ООП</a:t>
            </a:r>
            <a:r>
              <a:rPr lang="ru-RU" sz="3100" dirty="0">
                <a:latin typeface="Book Antiqua" pitchFamily="18" charset="0"/>
                <a:cs typeface="Times New Roman" pitchFamily="18" charset="0"/>
              </a:rPr>
              <a:t> в формах, специфических для детей данной возрастной группы, прежде всего в </a:t>
            </a:r>
            <a:r>
              <a:rPr lang="ru-RU" sz="3100" dirty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форме игры, познавательной и исследовательской деятельности, в форме творческой активности, </a:t>
            </a:r>
            <a:r>
              <a:rPr lang="ru-RU" sz="3100" dirty="0">
                <a:latin typeface="Book Antiqua" pitchFamily="18" charset="0"/>
                <a:cs typeface="Times New Roman" pitchFamily="18" charset="0"/>
              </a:rPr>
              <a:t>обеспечивающей художественно-эстетическое развитие ребенка.</a:t>
            </a:r>
            <a:endParaRPr lang="ru-RU" sz="3100" dirty="0">
              <a:latin typeface="Book Antiqua" pitchFamily="18" charset="0"/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4"/>
          <p:cNvSpPr>
            <a:spLocks noGrp="1"/>
          </p:cNvSpPr>
          <p:nvPr>
            <p:ph idx="1"/>
          </p:nvPr>
        </p:nvSpPr>
        <p:spPr>
          <a:xfrm>
            <a:off x="1857375" y="428625"/>
            <a:ext cx="5643563" cy="56975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b="1" i="1" dirty="0">
                <a:solidFill>
                  <a:srgbClr val="C00000"/>
                </a:solidFill>
                <a:latin typeface="Bookman Old Style" pitchFamily="18" charset="0"/>
              </a:rPr>
              <a:t>Междисциплинарный подход – </a:t>
            </a:r>
          </a:p>
          <a:p>
            <a:pPr algn="just">
              <a:buFontTx/>
              <a:buNone/>
            </a:pPr>
            <a:r>
              <a:rPr lang="ru-RU" sz="2800" dirty="0">
                <a:latin typeface="Bookman Old Style" pitchFamily="18" charset="0"/>
              </a:rPr>
              <a:t>- это интеграция учебных дисциплин с целью многостороннего рассмотрения отдельно взятой темы, понятия, проблемы;</a:t>
            </a:r>
          </a:p>
          <a:p>
            <a:pPr algn="just">
              <a:buFontTx/>
              <a:buNone/>
            </a:pPr>
            <a:r>
              <a:rPr lang="ru-RU" sz="2800" b="1" i="1" dirty="0">
                <a:latin typeface="Bookman Old Style" pitchFamily="18" charset="0"/>
              </a:rPr>
              <a:t>- </a:t>
            </a:r>
            <a:r>
              <a:rPr lang="ru-RU" sz="2800" dirty="0">
                <a:latin typeface="Bookman Old Style" pitchFamily="18" charset="0"/>
              </a:rPr>
              <a:t>процесс интегрирования знаний и его динамика. 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00430" y="2500306"/>
            <a:ext cx="2214578" cy="135732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социальная ситуация развития детей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" y="571500"/>
            <a:ext cx="3071812" cy="16430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>обеспечение эмоционального благополучия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50" y="2928938"/>
            <a:ext cx="3071813" cy="16430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>поддержка индивидуальности и инициативы детей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50" y="571500"/>
            <a:ext cx="2928938" cy="16430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>установление правил взаимодействия в разных ситуациях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75" y="2928938"/>
            <a:ext cx="2928938" cy="1643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>построение вариативного развивающего образования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3250" y="4857750"/>
            <a:ext cx="3071813" cy="16430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>взаимодействие с родителями (законными представителями)</a:t>
            </a:r>
          </a:p>
        </p:txBody>
      </p:sp>
      <p:sp>
        <p:nvSpPr>
          <p:cNvPr id="10" name="Двойная стрелка вверх/вниз 9"/>
          <p:cNvSpPr/>
          <p:nvPr/>
        </p:nvSpPr>
        <p:spPr>
          <a:xfrm rot="19323138" flipH="1">
            <a:off x="3381648" y="1998880"/>
            <a:ext cx="357190" cy="636018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Двойная стрелка вверх/вниз 10"/>
          <p:cNvSpPr/>
          <p:nvPr/>
        </p:nvSpPr>
        <p:spPr>
          <a:xfrm rot="2071978" flipH="1">
            <a:off x="5505552" y="2042018"/>
            <a:ext cx="357190" cy="632232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 rot="10800000" flipH="1">
            <a:off x="4500562" y="3929066"/>
            <a:ext cx="357190" cy="857256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Двойная стрелка вверх/вниз 12"/>
          <p:cNvSpPr/>
          <p:nvPr/>
        </p:nvSpPr>
        <p:spPr>
          <a:xfrm rot="14300062" flipH="1">
            <a:off x="3296781" y="3544472"/>
            <a:ext cx="357190" cy="636018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Двойная стрелка вверх/вниз 13"/>
          <p:cNvSpPr/>
          <p:nvPr/>
        </p:nvSpPr>
        <p:spPr>
          <a:xfrm rot="7068093" flipH="1">
            <a:off x="5615260" y="3560169"/>
            <a:ext cx="357190" cy="636018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928670"/>
          <a:ext cx="807249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3" y="357188"/>
            <a:ext cx="350043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sz="2000" b="1" dirty="0">
                <a:solidFill>
                  <a:schemeClr val="accent6"/>
                </a:solidFill>
                <a:latin typeface="Bookman Old Style" pitchFamily="18" charset="0"/>
              </a:rPr>
              <a:t> систематичность</a:t>
            </a:r>
          </a:p>
          <a:p>
            <a:pPr algn="just">
              <a:buFontTx/>
              <a:buChar char="-"/>
              <a:defRPr/>
            </a:pPr>
            <a:r>
              <a:rPr lang="ru-RU" sz="2000" b="1" dirty="0">
                <a:solidFill>
                  <a:schemeClr val="accent6"/>
                </a:solidFill>
                <a:latin typeface="Bookman Old Style" pitchFamily="18" charset="0"/>
              </a:rPr>
              <a:t> взаимодействие</a:t>
            </a:r>
          </a:p>
          <a:p>
            <a:pPr algn="just">
              <a:buFontTx/>
              <a:buChar char="-"/>
              <a:defRPr/>
            </a:pPr>
            <a:r>
              <a:rPr lang="ru-RU" sz="2000" b="1" dirty="0">
                <a:solidFill>
                  <a:schemeClr val="accent6"/>
                </a:solidFill>
                <a:latin typeface="Bookman Old Style" pitchFamily="18" charset="0"/>
              </a:rPr>
              <a:t> ориентированность на личность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401050" cy="917575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solidFill>
                  <a:srgbClr val="990000"/>
                </a:solidFill>
                <a:latin typeface="Bookman Old Style" pitchFamily="18" charset="0"/>
              </a:rPr>
            </a:br>
            <a:br>
              <a:rPr lang="ru-RU" sz="2000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Пункт 1.6. </a:t>
            </a:r>
            <a:b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приказ </a:t>
            </a:r>
            <a:r>
              <a:rPr lang="ru-RU" sz="2800" b="1" dirty="0" err="1">
                <a:solidFill>
                  <a:srgbClr val="990000"/>
                </a:solidFill>
                <a:latin typeface="Bookman Old Style" pitchFamily="18" charset="0"/>
              </a:rPr>
              <a:t>Минобрнауки</a:t>
            </a: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 РФ </a:t>
            </a:r>
            <a:b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990000"/>
                </a:solidFill>
                <a:latin typeface="Bookman Old Style" pitchFamily="18" charset="0"/>
              </a:rPr>
              <a:t>от 17 октября 2013 г. № 1155</a:t>
            </a:r>
            <a:br>
              <a:rPr lang="ru-RU" sz="4800" dirty="0">
                <a:solidFill>
                  <a:srgbClr val="99000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643063" y="1714500"/>
            <a:ext cx="6786562" cy="4643438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3100" dirty="0">
                <a:latin typeface="Book Antiqua" pitchFamily="18" charset="0"/>
              </a:rPr>
              <a:t>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Arial Black" pitchFamily="34" charset="0"/>
              </a:rPr>
              <a:t>Модель образовательного процесса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500041"/>
          <a:ext cx="9143999" cy="6003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7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2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Блоки педагогического процесса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Сфера образовательной деятельности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955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НОД в форме образовательных ситуаций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Зрительная коррекция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и коррекция речи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Музыкальная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РЭМП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Изобразительная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психических процессов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Тифлопедагог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Логопед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Инструктор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Муз. руководитель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Психолог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0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 в режимных моментах. Совместная деятельность воспитателя с детьми.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Познавательная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Ручной труд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 (игры по инициативе взрослого, народные игры)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Театрализованная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Культурно-досуговая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Муз.руководитель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 детей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 (самостоятельная игра, то есть игра по инициативе ребёнка)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1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родителей с детьми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Общение в семье, выполнение рекомендаций педагогов ДОУ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55F8E-261D-4BFE-AD28-38931E0C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 Antiqua" pitchFamily="18" charset="0"/>
              </a:rPr>
              <a:t>1.	Педагогическое сопровождение воспитанников:</a:t>
            </a:r>
            <a:br>
              <a:rPr lang="ru-RU" dirty="0"/>
            </a:b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867702B2-3EBD-43E6-9EC9-A4EF7D69A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267343"/>
            <a:ext cx="6840760" cy="159370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600" b="1" dirty="0">
                <a:solidFill>
                  <a:schemeClr val="tx2"/>
                </a:solidFill>
                <a:latin typeface="Bookman Old Style" pitchFamily="18" charset="0"/>
              </a:rPr>
              <a:t>Диагностическое обследование уровня развития детей на начало и на конец учебного года.</a:t>
            </a:r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55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1548</Words>
  <Application>Microsoft Office PowerPoint</Application>
  <PresentationFormat>Экран (4:3)</PresentationFormat>
  <Paragraphs>184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Book Antiqua</vt:lpstr>
      <vt:lpstr>Bookman Old Style</vt:lpstr>
      <vt:lpstr>Calibri</vt:lpstr>
      <vt:lpstr>Times New Roman</vt:lpstr>
      <vt:lpstr>Wingdings</vt:lpstr>
      <vt:lpstr>Wingdings 2</vt:lpstr>
      <vt:lpstr>Тема Office</vt:lpstr>
      <vt:lpstr>Презентация PowerPoint</vt:lpstr>
      <vt:lpstr>  Пункт 1.4.  приказ Минобрнауки РФ  от 17 октября 2013 г. № 1155 </vt:lpstr>
      <vt:lpstr>  Пункт 1.4.  приказ Минобрнауки РФ  от 17 октября 2013 г. № 1155 </vt:lpstr>
      <vt:lpstr>Презентация PowerPoint</vt:lpstr>
      <vt:lpstr>Презентация PowerPoint</vt:lpstr>
      <vt:lpstr>Презентация PowerPoint</vt:lpstr>
      <vt:lpstr>  Пункт 1.6.  приказ Минобрнауки РФ  от 17 октября 2013 г. № 1155 </vt:lpstr>
      <vt:lpstr>Модель образовательного процесса </vt:lpstr>
      <vt:lpstr>1. Педагогическое сопровождение воспитанников:   </vt:lpstr>
      <vt:lpstr>  Пункт 3.2.2 приказа Минобрнауки РФ  от 17 октября 2013 г. № 1155 </vt:lpstr>
      <vt:lpstr>Презентация PowerPoint</vt:lpstr>
      <vt:lpstr>2. Методическое обеспечение деятельности. </vt:lpstr>
      <vt:lpstr>Презентация PowerPoint</vt:lpstr>
      <vt:lpstr>3. Осуществление взаимосвязи в решении задач коррекционно-развивающего процесса ДОУ.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Разработка и проведение подгрупповых и групповых интегрированных, комплексных занятий с детьми.  </vt:lpstr>
      <vt:lpstr>4. Взаимодействие в процессе внедрения инновационных технологий. </vt:lpstr>
      <vt:lpstr>  Пункт 1.6. подпункт 9. приказа Минобрнауки РФ  от 17 октября 2013 г. № 1155 </vt:lpstr>
      <vt:lpstr>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1197976</dc:creator>
  <cp:lastModifiedBy>Олег Николаевич Павлов</cp:lastModifiedBy>
  <cp:revision>72</cp:revision>
  <cp:lastPrinted>2020-05-16T17:49:47Z</cp:lastPrinted>
  <dcterms:modified xsi:type="dcterms:W3CDTF">2020-05-16T18:07:01Z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1349808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