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69" r:id="rId2"/>
    <p:sldId id="268" r:id="rId3"/>
    <p:sldId id="271" r:id="rId4"/>
    <p:sldId id="272" r:id="rId5"/>
    <p:sldId id="270" r:id="rId6"/>
    <p:sldId id="273" r:id="rId7"/>
    <p:sldId id="280" r:id="rId8"/>
    <p:sldId id="274" r:id="rId9"/>
    <p:sldId id="275" r:id="rId10"/>
    <p:sldId id="285" r:id="rId11"/>
    <p:sldId id="256" r:id="rId12"/>
    <p:sldId id="283" r:id="rId13"/>
    <p:sldId id="284" r:id="rId14"/>
    <p:sldId id="257" r:id="rId15"/>
    <p:sldId id="286" r:id="rId16"/>
    <p:sldId id="277" r:id="rId17"/>
    <p:sldId id="281" r:id="rId18"/>
    <p:sldId id="258" r:id="rId19"/>
    <p:sldId id="282" r:id="rId20"/>
    <p:sldId id="259" r:id="rId21"/>
    <p:sldId id="278" r:id="rId22"/>
    <p:sldId id="261" r:id="rId23"/>
    <p:sldId id="264" r:id="rId24"/>
    <p:sldId id="279" r:id="rId25"/>
    <p:sldId id="287" r:id="rId26"/>
    <p:sldId id="288" r:id="rId27"/>
    <p:sldId id="289" r:id="rId28"/>
    <p:sldId id="26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6" autoAdjust="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C4282-D4B7-4E39-8776-301402DF8F97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6C235-2304-4FEE-9B05-A6837D86E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6C235-2304-4FEE-9B05-A6837D86E51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11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5602" name="Shape 113"/>
          <p:cNvSpPr>
            <a:spLocks noGrp="1" noRot="1" noChangeAspect="1"/>
          </p:cNvSpPr>
          <p:nvPr>
            <p:ph type="sldImg" idx="2"/>
          </p:nvPr>
        </p:nvSpPr>
        <p:spPr>
          <a:ln>
            <a:miter lim="800000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357166"/>
            <a:ext cx="6786610" cy="6215106"/>
          </a:xfrm>
        </p:spPr>
        <p:txBody>
          <a:bodyPr>
            <a:noAutofit/>
          </a:bodyPr>
          <a:lstStyle/>
          <a:p>
            <a:r>
              <a:rPr lang="ru-RU" sz="4800" b="1" i="1" dirty="0"/>
              <a:t>Организация образовательной деятельности в современных условиях реализации ФГОС ДО</a:t>
            </a:r>
            <a:br>
              <a:rPr lang="ru-RU" sz="4800" b="1" i="1" dirty="0"/>
            </a:br>
            <a:endParaRPr lang="ru-RU" sz="4800" b="1" i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Смещение приоритетов в образовательном процессе с того, что делал педагог, на то, что делают дети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143932" cy="4873752"/>
          </a:xfrm>
        </p:spPr>
        <p:txBody>
          <a:bodyPr>
            <a:normAutofit/>
          </a:bodyPr>
          <a:lstStyle/>
          <a:p>
            <a:r>
              <a:rPr lang="ru-RU" sz="2000" dirty="0"/>
              <a:t>Тягостное ощущение производят некоторые занятия : дети там отсутствуют; нет они присутствуют в помещении, двигаются, иногда говорят и даже улыбаются, но выглядят как реквизит, зрители или массовка, особенно когда заранее отвечают на давно известные вопросы или загадки, а педагог просит: «Дайте я договорю, не выкрикивайте с места, поднимайте руки». Жаль, что дети на таких мероприятиях не производят впечатления главных персонажей, а ведь это их занятие, их сад, их детство.</a:t>
            </a:r>
          </a:p>
          <a:p>
            <a:pPr>
              <a:buNone/>
            </a:pPr>
            <a:r>
              <a:rPr lang="ru-RU" sz="2800" b="1" dirty="0"/>
              <a:t>   Важно сместить акцент с педагогического воздействия на педагогическое взаимодействие с детьми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85794"/>
          </a:xfrm>
        </p:spPr>
        <p:txBody>
          <a:bodyPr>
            <a:noAutofit/>
          </a:bodyPr>
          <a:lstStyle/>
          <a:p>
            <a:r>
              <a:rPr lang="ru-RU" sz="2400" b="1" dirty="0"/>
              <a:t>Соотношение программных задач и целей деятельности детей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142984"/>
          <a:ext cx="8858312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50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Программные задачи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Ситуация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Проблема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Цель детей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Учебная задача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3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Обобщить и дополнить знания детей о зимующих птицах, учить применять их для решения учебной задачи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Снегирь хочет устроить птичью столовую для пернатых, зимующих в наших краях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Снегирь не знает,  как это сделать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Помочь снегирю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Рассказать снегирю, что нужно для создания столовой, поделиться знаниями о зимующих птицах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1" y="500042"/>
          <a:ext cx="8358246" cy="571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0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3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76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Программные задачи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Ситуация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Проблема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Цель детей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Учебная задача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Обобщить и дополнить знания детей о строительных профессиях, материалах, из которых строят жилища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Поросята из английской народной сказки «Три поросёнка» остались без дома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Поросята не знают, какой дом им нужен, как его построить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Помочь поросятам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Выяснить, какие бывают дома, какой дом нужен поросятам, кто и из чего его может построить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357166"/>
          <a:ext cx="8501122" cy="535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9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7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96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0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2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1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Программные задачи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Ситуация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Проблема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Цель детей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Учебная задача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5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Обеспечить условия для применения детьми знаний о дорожных знаках, их назначении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Жители Цветочного города всё время попадают в проблемные ситуации на дороге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Опираясь на сюжетные картинки, дети самостоятельно выявляют проблему – в городе нет дорожных знаков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Помочь жителям Цветочного города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Пояснить, для чего нужны знаки, подобрать необходимые знаки для каждой ситуации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Структура</a:t>
            </a:r>
            <a:r>
              <a:rPr lang="ru-RU" sz="2800" b="1" dirty="0"/>
              <a:t> </a:t>
            </a:r>
            <a:r>
              <a:rPr lang="ru-RU" sz="2400" b="1" dirty="0"/>
              <a:t>образовательной ситуации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642918"/>
          <a:ext cx="9001155" cy="6411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6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2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Компоненты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Этапы работы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Задачи, решаемые в совместной деятельности педагога и детей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2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Проблема       цель работы детей на занятии (мотив)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Мотивационно-ориентировочный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Выявление сути проблемы, актуализация потребности её разрешить, формулировка цели, волеизъявление детей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Поисковый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Поиск путей решения проблемы, необходимых знаний, умений, определение порядка действий.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7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Исполнительские действия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Практический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Реализация плана (использование педагогом различных форм организации детских видов деятельности, позволяющих, с одной стороны, разрешить проблему, с другой – решить программные задачи)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6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Рефлексивно-оценочный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Выявление факта и путей достижения цели (разрешение проблемы), применявшихся знаний, умений, нашедших применение личностных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качеств детей.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1500166" y="171448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571480"/>
          </a:xfrm>
        </p:spPr>
        <p:txBody>
          <a:bodyPr>
            <a:noAutofit/>
          </a:bodyPr>
          <a:lstStyle/>
          <a:p>
            <a:r>
              <a:rPr lang="ru-RU" sz="2000" b="1" dirty="0"/>
              <a:t>Примеры формулировок дидактических вопросов для решения педагогических целей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" y="500043"/>
          <a:ext cx="9144000" cy="6295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7021">
                <a:tc>
                  <a:txBody>
                    <a:bodyPr/>
                    <a:lstStyle/>
                    <a:p>
                      <a:r>
                        <a:rPr lang="ru-RU" sz="1400" dirty="0"/>
                        <a:t>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Умения</a:t>
                      </a:r>
                      <a:r>
                        <a:rPr lang="ru-RU" sz="1400" baseline="0" dirty="0"/>
                        <a:t> ребёнка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Что делает ребёнок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Вопросы, побуждающие  инструкции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660">
                <a:tc>
                  <a:txBody>
                    <a:bodyPr/>
                    <a:lstStyle/>
                    <a:p>
                      <a:r>
                        <a:rPr lang="ru-RU" sz="1200" dirty="0"/>
                        <a:t>Знание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Знает конкретный материал: термины, факты, критерии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Впитывает, запоминает, </a:t>
                      </a:r>
                    </a:p>
                    <a:p>
                      <a:r>
                        <a:rPr lang="ru-RU" sz="1200" dirty="0"/>
                        <a:t>узнаёт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Что это? Как называется? Какого цвета? Сколько? Где находится? Назови (расскажи, перечисли)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532">
                <a:tc>
                  <a:txBody>
                    <a:bodyPr/>
                    <a:lstStyle/>
                    <a:p>
                      <a:r>
                        <a:rPr lang="ru-RU" sz="1200" dirty="0"/>
                        <a:t>Осмысление</a:t>
                      </a:r>
                    </a:p>
                    <a:p>
                      <a:r>
                        <a:rPr lang="ru-RU" sz="1200" dirty="0"/>
                        <a:t>(понимание)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Может объяснить, </a:t>
                      </a:r>
                    </a:p>
                    <a:p>
                      <a:r>
                        <a:rPr lang="ru-RU" sz="1200" dirty="0"/>
                        <a:t>интерпретировать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Объясняет, </a:t>
                      </a:r>
                    </a:p>
                    <a:p>
                      <a:r>
                        <a:rPr lang="ru-RU" sz="1200" dirty="0"/>
                        <a:t>переводит,</a:t>
                      </a:r>
                    </a:p>
                    <a:p>
                      <a:r>
                        <a:rPr lang="ru-RU" sz="1200" dirty="0"/>
                        <a:t>демонстрирует</a:t>
                      </a:r>
                    </a:p>
                    <a:p>
                      <a:r>
                        <a:rPr lang="ru-RU" sz="1200" dirty="0"/>
                        <a:t>знания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Почему? Для чего? Как получилось, что?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dirty="0"/>
                        <a:t>Откуда? Зачем? Что будет, если..?</a:t>
                      </a:r>
                    </a:p>
                    <a:p>
                      <a:r>
                        <a:rPr lang="ru-RU" sz="1200" dirty="0"/>
                        <a:t>Опиши (расскажи своими словами, объясни) ребятам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5268">
                <a:tc>
                  <a:txBody>
                    <a:bodyPr/>
                    <a:lstStyle/>
                    <a:p>
                      <a:r>
                        <a:rPr lang="ru-RU" sz="1200" dirty="0"/>
                        <a:t>Применение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Может применить </a:t>
                      </a:r>
                    </a:p>
                    <a:p>
                      <a:r>
                        <a:rPr lang="ru-RU" sz="1200" dirty="0"/>
                        <a:t>в ситуации для решения</a:t>
                      </a:r>
                    </a:p>
                    <a:p>
                      <a:r>
                        <a:rPr lang="ru-RU" sz="1200" dirty="0"/>
                        <a:t>проблем</a:t>
                      </a:r>
                      <a:r>
                        <a:rPr lang="ru-RU" sz="1200" baseline="0" dirty="0"/>
                        <a:t> в своей </a:t>
                      </a:r>
                    </a:p>
                    <a:p>
                      <a:r>
                        <a:rPr lang="ru-RU" sz="1200" baseline="0" dirty="0"/>
                        <a:t>деятельности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Решает проблемы,</a:t>
                      </a:r>
                    </a:p>
                    <a:p>
                      <a:r>
                        <a:rPr lang="ru-RU" sz="1200" dirty="0"/>
                        <a:t>демонстрирует</a:t>
                      </a:r>
                    </a:p>
                    <a:p>
                      <a:r>
                        <a:rPr lang="ru-RU" sz="1200" dirty="0"/>
                        <a:t>знания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Что нужно сделать? Как получилось? </a:t>
                      </a:r>
                    </a:p>
                    <a:p>
                      <a:r>
                        <a:rPr lang="ru-RU" sz="1200" dirty="0"/>
                        <a:t>Как это действует? Как это можно использовать? Для кого это будет полезно? Представь в других условиях (попробуй сделать, примени, объясни, выбери</a:t>
                      </a:r>
                      <a:r>
                        <a:rPr lang="ru-RU" sz="1200" baseline="0" dirty="0"/>
                        <a:t>  )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4217">
                <a:tc>
                  <a:txBody>
                    <a:bodyPr/>
                    <a:lstStyle/>
                    <a:p>
                      <a:r>
                        <a:rPr lang="ru-RU" sz="1200" dirty="0"/>
                        <a:t>Анализ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Может выделить структуру,</a:t>
                      </a:r>
                    </a:p>
                    <a:p>
                      <a:r>
                        <a:rPr lang="ru-RU" sz="1200" dirty="0"/>
                        <a:t>Принципы построения, связи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Анализирует,</a:t>
                      </a:r>
                    </a:p>
                    <a:p>
                      <a:r>
                        <a:rPr lang="ru-RU" sz="1200" dirty="0"/>
                        <a:t>обсуждает,</a:t>
                      </a:r>
                    </a:p>
                    <a:p>
                      <a:r>
                        <a:rPr lang="ru-RU" sz="1200" dirty="0"/>
                        <a:t>раскрывает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Как можно разделить? Для чего каждая часть? Кто главный, а кто второстепенный персонаж?</a:t>
                      </a:r>
                      <a:r>
                        <a:rPr lang="ru-RU" sz="1200" baseline="0" dirty="0"/>
                        <a:t> В чём причина? Почему? В чём разница? Что будет дальше? Чем можно заменить? </a:t>
                      </a:r>
                      <a:r>
                        <a:rPr lang="ru-RU" sz="1200" dirty="0"/>
                        <a:t>Проанализируй (разложи, сравни)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2114">
                <a:tc>
                  <a:txBody>
                    <a:bodyPr/>
                    <a:lstStyle/>
                    <a:p>
                      <a:r>
                        <a:rPr lang="ru-RU" sz="1200" dirty="0"/>
                        <a:t>Обобщение</a:t>
                      </a:r>
                    </a:p>
                    <a:p>
                      <a:r>
                        <a:rPr lang="ru-RU" sz="1200" dirty="0"/>
                        <a:t>(синтез)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Может показать (наглядно,</a:t>
                      </a:r>
                      <a:r>
                        <a:rPr lang="ru-RU" sz="1200" baseline="0" dirty="0"/>
                        <a:t> в рисунке, схеме, словесно-</a:t>
                      </a:r>
                    </a:p>
                    <a:p>
                      <a:r>
                        <a:rPr lang="ru-RU" sz="1200" baseline="0" dirty="0"/>
                        <a:t>назвать связи, сходства и т.п.) общую картину явления, </a:t>
                      </a:r>
                    </a:p>
                    <a:p>
                      <a:r>
                        <a:rPr lang="ru-RU" sz="1200" baseline="0" dirty="0"/>
                        <a:t>составить план, выстроить</a:t>
                      </a:r>
                    </a:p>
                    <a:p>
                      <a:r>
                        <a:rPr lang="ru-RU" sz="1200" baseline="0" dirty="0"/>
                        <a:t>систему действий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Обобщает.</a:t>
                      </a:r>
                    </a:p>
                    <a:p>
                      <a:r>
                        <a:rPr lang="ru-RU" sz="1200" dirty="0"/>
                        <a:t>формулирует,</a:t>
                      </a:r>
                    </a:p>
                    <a:p>
                      <a:r>
                        <a:rPr lang="ru-RU" sz="1200" dirty="0"/>
                        <a:t>планирует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Что общего? Чем похожи? Как они взаимодействуют? Какие между ними отношения?  Как можно объединить? </a:t>
                      </a:r>
                    </a:p>
                    <a:p>
                      <a:r>
                        <a:rPr lang="ru-RU" sz="1200" dirty="0"/>
                        <a:t>Как сказать одним словом? Что получится в итоге?  Что ты придумаешь? Как называется твой проект, рисунок? Составь (построй, придумай, спланируй)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0294">
                <a:tc>
                  <a:txBody>
                    <a:bodyPr/>
                    <a:lstStyle/>
                    <a:p>
                      <a:r>
                        <a:rPr lang="ru-RU" sz="1200" dirty="0"/>
                        <a:t>Оценка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Может выразить своё</a:t>
                      </a:r>
                    </a:p>
                    <a:p>
                      <a:r>
                        <a:rPr lang="ru-RU" sz="1200" dirty="0"/>
                        <a:t>Отношение, обосновать,</a:t>
                      </a:r>
                    </a:p>
                    <a:p>
                      <a:r>
                        <a:rPr lang="ru-RU" sz="1200" dirty="0"/>
                        <a:t>руководствуясь данными </a:t>
                      </a:r>
                    </a:p>
                    <a:p>
                      <a:r>
                        <a:rPr lang="ru-RU" sz="1200" dirty="0"/>
                        <a:t>и системой критериев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Обсуждает,</a:t>
                      </a:r>
                    </a:p>
                    <a:p>
                      <a:r>
                        <a:rPr lang="ru-RU" sz="1200" dirty="0"/>
                        <a:t>оценивает,</a:t>
                      </a:r>
                    </a:p>
                    <a:p>
                      <a:r>
                        <a:rPr lang="ru-RU" sz="1200" dirty="0"/>
                        <a:t>выбирает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Что было самым важным, полезным,</a:t>
                      </a:r>
                    </a:p>
                    <a:p>
                      <a:r>
                        <a:rPr lang="ru-RU" sz="1200" dirty="0"/>
                        <a:t>Интересным, весёлым и т.п.? Чему ты научился? Как тебе это удалось? Что не получилось? Кто помог больше всего?</a:t>
                      </a:r>
                    </a:p>
                    <a:p>
                      <a:r>
                        <a:rPr lang="ru-RU" sz="1200" dirty="0"/>
                        <a:t>Оцени (сравни)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972452" cy="6500834"/>
          </a:xfrm>
        </p:spPr>
        <p:txBody>
          <a:bodyPr>
            <a:normAutofit/>
          </a:bodyPr>
          <a:lstStyle/>
          <a:p>
            <a:r>
              <a:rPr lang="ru-RU" dirty="0"/>
              <a:t>Образовательный процесс должен быть ориентирован на освоение ребёнком различных культурных практик, а не только на приобретение конкретных знаний, умений и навыков. </a:t>
            </a:r>
            <a:r>
              <a:rPr lang="ru-RU" i="1" u="sng" dirty="0" err="1"/>
              <a:t>ЗУНы</a:t>
            </a:r>
            <a:r>
              <a:rPr lang="ru-RU" i="1" u="sng" dirty="0"/>
              <a:t> это не образовательный результат, а средство решения задач поддержки индивидуального развития.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b="1" dirty="0"/>
              <a:t>Реализовать компетентный подход возможно при изменении </a:t>
            </a:r>
          </a:p>
          <a:p>
            <a:r>
              <a:rPr lang="ru-RU" dirty="0"/>
              <a:t>форм взаимодействия взрослого с ребёнком, реструктуризация содержания образовательной деятельности </a:t>
            </a:r>
          </a:p>
          <a:p>
            <a:r>
              <a:rPr lang="ru-RU" dirty="0"/>
              <a:t>рациональной организации РППС </a:t>
            </a:r>
          </a:p>
          <a:p>
            <a:r>
              <a:rPr lang="ru-RU" dirty="0"/>
              <a:t>эффективном взаимодействии ДОО с семьёй</a:t>
            </a:r>
          </a:p>
          <a:p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115"/>
          <p:cNvSpPr txBox="1">
            <a:spLocks noGrp="1"/>
          </p:cNvSpPr>
          <p:nvPr>
            <p:ph sz="quarter" idx="1"/>
          </p:nvPr>
        </p:nvSpPr>
        <p:spPr>
          <a:xfrm>
            <a:off x="0" y="188913"/>
            <a:ext cx="9144000" cy="5865812"/>
          </a:xfrm>
        </p:spPr>
        <p:txBody>
          <a:bodyPr tIns="45700" bIns="45700"/>
          <a:lstStyle/>
          <a:p>
            <a:pPr indent="-342900" algn="ctr" eaLnBrk="1" hangingPunct="1">
              <a:spcBef>
                <a:spcPct val="0"/>
              </a:spcBef>
              <a:buClr>
                <a:srgbClr val="000000"/>
              </a:buClr>
              <a:buSzPct val="25000"/>
              <a:buFontTx/>
              <a:buNone/>
            </a:pPr>
            <a:endParaRPr lang="ru-RU" sz="200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indent="-342900" algn="ctr" eaLnBrk="1" hangingPunct="1">
              <a:spcBef>
                <a:spcPts val="400"/>
              </a:spcBef>
              <a:buClr>
                <a:srgbClr val="000000"/>
              </a:buClr>
              <a:buSzPct val="25000"/>
              <a:buFontTx/>
              <a:buNone/>
            </a:pPr>
            <a:r>
              <a:rPr lang="ru-RU" sz="200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Индивидуальный подход в </a:t>
            </a:r>
          </a:p>
        </p:txBody>
      </p:sp>
      <p:sp>
        <p:nvSpPr>
          <p:cNvPr id="24579" name="Shape 116"/>
          <p:cNvSpPr>
            <a:spLocks noChangeArrowheads="1"/>
          </p:cNvSpPr>
          <p:nvPr/>
        </p:nvSpPr>
        <p:spPr bwMode="auto">
          <a:xfrm>
            <a:off x="2843213" y="188913"/>
            <a:ext cx="3363912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395E89"/>
            </a:solidFill>
            <a:round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ru-RU" sz="1800" b="1">
                <a:solidFill>
                  <a:srgbClr val="FFFFFF"/>
                </a:solidFill>
                <a:latin typeface="Times New Roman" pitchFamily="18" charset="0"/>
                <a:sym typeface="Calibri" pitchFamily="34" charset="0"/>
              </a:rPr>
              <a:t>«Хороший ребенок» </a:t>
            </a:r>
          </a:p>
        </p:txBody>
      </p:sp>
      <p:sp>
        <p:nvSpPr>
          <p:cNvPr id="24580" name="Shape 117"/>
          <p:cNvSpPr>
            <a:spLocks noChangeArrowheads="1"/>
          </p:cNvSpPr>
          <p:nvPr/>
        </p:nvSpPr>
        <p:spPr bwMode="auto">
          <a:xfrm>
            <a:off x="250825" y="1484313"/>
            <a:ext cx="381635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395E89"/>
            </a:solidFill>
            <a:round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SzPct val="25000"/>
            </a:pPr>
            <a:r>
              <a:rPr lang="ru-RU" sz="1800">
                <a:solidFill>
                  <a:srgbClr val="FFFFFF"/>
                </a:solidFill>
                <a:latin typeface="Times New Roman" pitchFamily="18" charset="0"/>
                <a:sym typeface="Calibri" pitchFamily="34" charset="0"/>
              </a:rPr>
              <a:t>Индивидуализация образования.</a:t>
            </a:r>
          </a:p>
        </p:txBody>
      </p:sp>
      <p:sp>
        <p:nvSpPr>
          <p:cNvPr id="24581" name="Shape 118"/>
          <p:cNvSpPr>
            <a:spLocks noChangeArrowheads="1"/>
          </p:cNvSpPr>
          <p:nvPr/>
        </p:nvSpPr>
        <p:spPr bwMode="auto">
          <a:xfrm>
            <a:off x="5148263" y="1484313"/>
            <a:ext cx="3744912" cy="8651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395E89"/>
            </a:solidFill>
            <a:round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SzPct val="25000"/>
            </a:pPr>
            <a:r>
              <a:rPr lang="ru-RU" sz="18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Индивидуальный подход в образовании</a:t>
            </a:r>
          </a:p>
        </p:txBody>
      </p:sp>
      <p:sp>
        <p:nvSpPr>
          <p:cNvPr id="24582" name="Shape 119"/>
          <p:cNvSpPr>
            <a:spLocks noChangeArrowheads="1"/>
          </p:cNvSpPr>
          <p:nvPr/>
        </p:nvSpPr>
        <p:spPr bwMode="auto">
          <a:xfrm>
            <a:off x="323850" y="3716338"/>
            <a:ext cx="3887788" cy="23764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395E89"/>
            </a:solidFill>
            <a:round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SzPct val="25000"/>
            </a:pPr>
            <a:r>
              <a:rPr lang="ru-RU" sz="1800" dirty="0">
                <a:solidFill>
                  <a:srgbClr val="FFFFFF"/>
                </a:solidFill>
                <a:latin typeface="Times New Roman" pitchFamily="18" charset="0"/>
                <a:sym typeface="Calibri" pitchFamily="34" charset="0"/>
              </a:rPr>
              <a:t>инициативный, самостоятельный, способный ясно сформулировать свои цели, желания, творческий</a:t>
            </a:r>
          </a:p>
        </p:txBody>
      </p:sp>
      <p:sp>
        <p:nvSpPr>
          <p:cNvPr id="24583" name="Shape 120"/>
          <p:cNvSpPr>
            <a:spLocks noChangeArrowheads="1"/>
          </p:cNvSpPr>
          <p:nvPr/>
        </p:nvSpPr>
        <p:spPr bwMode="auto">
          <a:xfrm>
            <a:off x="5148263" y="3716338"/>
            <a:ext cx="3816350" cy="23050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395E89"/>
            </a:solidFill>
            <a:round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SzPct val="25000"/>
            </a:pPr>
            <a:r>
              <a:rPr lang="ru-RU" sz="180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следующий заданному (предложенному) взрослым способу (образцу) выполнения действия</a:t>
            </a:r>
          </a:p>
        </p:txBody>
      </p:sp>
      <p:sp>
        <p:nvSpPr>
          <p:cNvPr id="24584" name="Shape 121"/>
          <p:cNvSpPr>
            <a:spLocks noChangeArrowheads="1"/>
          </p:cNvSpPr>
          <p:nvPr/>
        </p:nvSpPr>
        <p:spPr bwMode="auto">
          <a:xfrm>
            <a:off x="2195513" y="2636838"/>
            <a:ext cx="484187" cy="977900"/>
          </a:xfrm>
          <a:prstGeom prst="down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25400">
            <a:solidFill>
              <a:srgbClr val="395E89"/>
            </a:solidFill>
            <a:round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ru-RU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4585" name="Shape 122"/>
          <p:cNvSpPr>
            <a:spLocks noChangeArrowheads="1"/>
          </p:cNvSpPr>
          <p:nvPr/>
        </p:nvSpPr>
        <p:spPr bwMode="auto">
          <a:xfrm>
            <a:off x="6732588" y="2565400"/>
            <a:ext cx="484187" cy="906463"/>
          </a:xfrm>
          <a:prstGeom prst="downArrow">
            <a:avLst>
              <a:gd name="adj1" fmla="val 50000"/>
              <a:gd name="adj2" fmla="val 50054"/>
            </a:avLst>
          </a:prstGeom>
          <a:solidFill>
            <a:schemeClr val="accent1"/>
          </a:solidFill>
          <a:ln w="25400">
            <a:solidFill>
              <a:srgbClr val="395E89"/>
            </a:solidFill>
            <a:round/>
            <a:headEnd/>
            <a:tailEnd/>
          </a:ln>
        </p:spPr>
        <p:txBody>
          <a:bodyPr lIns="91425" tIns="45700" rIns="91425" bIns="45700" anchor="ctr"/>
          <a:lstStyle/>
          <a:p>
            <a:pPr algn="ctr"/>
            <a:endParaRPr lang="ru-RU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23" name="Shape 123"/>
          <p:cNvSpPr/>
          <p:nvPr/>
        </p:nvSpPr>
        <p:spPr>
          <a:xfrm rot="-7940409">
            <a:off x="4171157" y="1156493"/>
            <a:ext cx="850900" cy="849313"/>
          </a:xfrm>
          <a:prstGeom prst="leftUpArrow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587" name="Shape 124" descr="G:\79777655_Devochka_2.pn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1484313"/>
            <a:ext cx="3011488" cy="301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52"/>
            <a:ext cx="8229600" cy="6286544"/>
          </a:xfrm>
        </p:spPr>
        <p:txBody>
          <a:bodyPr/>
          <a:lstStyle/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r>
              <a:rPr lang="ru-RU" b="1" i="1" dirty="0"/>
              <a:t>Какие детские интересы учитывают педагоги, выстраивая типичные сюжеты для проектирования образовательной ситуаций в поддержку детской инициативы?</a:t>
            </a:r>
            <a:endParaRPr lang="ru-RU" dirty="0"/>
          </a:p>
          <a:p>
            <a:pPr>
              <a:buNone/>
            </a:pPr>
            <a:r>
              <a:rPr lang="ru-RU" b="1" i="1" dirty="0"/>
              <a:t> </a:t>
            </a:r>
            <a:endParaRPr lang="ru-RU" dirty="0"/>
          </a:p>
          <a:p>
            <a:r>
              <a:rPr lang="ru-RU" b="1" i="1" dirty="0"/>
              <a:t>Каковы способы поддержки детской инициативы при организации образовательной деятельности?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2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1800" b="1" u="sng" dirty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Arial" charset="0"/>
              </a:rPr>
              <a:t>Практическое задание :</a:t>
            </a:r>
            <a:br>
              <a:rPr lang="ru-RU" sz="1800" b="1" u="sng" dirty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Arial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Arial" charset="0"/>
              </a:rPr>
              <a:t>Продумайте , каким образом будет осуществлён принцип индивидуализации в различных видах образовательной деятельности: </a:t>
            </a:r>
            <a:b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Arial" charset="0"/>
              </a:rPr>
            </a:br>
            <a:endParaRPr lang="ru-RU" sz="1800" b="1" dirty="0">
              <a:solidFill>
                <a:srgbClr val="000000"/>
              </a:solidFill>
              <a:latin typeface="Times New Roman" pitchFamily="18" charset="0"/>
              <a:cs typeface="Arial" charset="0"/>
              <a:sym typeface="Arial" charset="0"/>
            </a:endParaRPr>
          </a:p>
        </p:txBody>
      </p:sp>
      <p:pic>
        <p:nvPicPr>
          <p:cNvPr id="46082" name="Shape 135" descr="G:\3.png"/>
          <p:cNvPicPr preferRelativeResize="0"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95513" y="1341438"/>
            <a:ext cx="4124325" cy="2901950"/>
          </a:xfrm>
        </p:spPr>
      </p:pic>
      <p:pic>
        <p:nvPicPr>
          <p:cNvPr id="46083" name="Shape 161" descr="F:\13778448.pn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3850" y="3463925"/>
            <a:ext cx="3959225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Shape 190" descr="F:\deti_mach.png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54725" y="4076700"/>
            <a:ext cx="3089275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214290"/>
            <a:ext cx="6572296" cy="5214974"/>
          </a:xfrm>
        </p:spPr>
        <p:txBody>
          <a:bodyPr>
            <a:noAutofit/>
          </a:bodyPr>
          <a:lstStyle/>
          <a:p>
            <a:pPr algn="ctr"/>
            <a:br>
              <a:rPr lang="ru-RU" sz="4400" dirty="0"/>
            </a:br>
            <a:br>
              <a:rPr lang="ru-RU" sz="4400" dirty="0"/>
            </a:br>
            <a:br>
              <a:rPr lang="ru-RU" sz="4400" dirty="0"/>
            </a:br>
            <a:br>
              <a:rPr lang="ru-RU" sz="4400" dirty="0"/>
            </a:br>
            <a:br>
              <a:rPr lang="ru-RU" sz="4400" dirty="0"/>
            </a:br>
            <a:br>
              <a:rPr lang="ru-RU" sz="4400" dirty="0"/>
            </a:br>
            <a:br>
              <a:rPr lang="ru-RU" sz="4400" dirty="0"/>
            </a:br>
            <a:br>
              <a:rPr lang="ru-RU" sz="4400" dirty="0"/>
            </a:br>
            <a:br>
              <a:rPr lang="ru-RU" sz="4400" dirty="0"/>
            </a:br>
            <a:br>
              <a:rPr lang="ru-RU" sz="4400" dirty="0"/>
            </a:br>
            <a:r>
              <a:rPr lang="ru-RU" sz="4400" dirty="0"/>
              <a:t>конструирование социальной ситуации развития детей</a:t>
            </a:r>
            <a:r>
              <a:rPr lang="ru-RU" sz="2800" dirty="0"/>
              <a:t>, </a:t>
            </a:r>
            <a:br>
              <a:rPr lang="ru-RU" sz="2800" dirty="0"/>
            </a:br>
            <a:r>
              <a:rPr lang="ru-RU" sz="2800" i="1" dirty="0"/>
              <a:t>которая способствует поддержке индивидуальности и детской инициативы</a:t>
            </a:r>
            <a:r>
              <a:rPr lang="ru-RU" sz="2800" dirty="0"/>
              <a:t>.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/>
              <a:t>Способы поддержки детской инициативы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28736"/>
            <a:ext cx="9144000" cy="5286412"/>
          </a:xfrm>
        </p:spPr>
        <p:txBody>
          <a:bodyPr>
            <a:normAutofit fontScale="55000" lnSpcReduction="20000"/>
          </a:bodyPr>
          <a:lstStyle/>
          <a:p>
            <a:r>
              <a:rPr lang="ru-RU" sz="3800" b="1" dirty="0"/>
              <a:t>Экспериментирование</a:t>
            </a:r>
          </a:p>
          <a:p>
            <a:endParaRPr lang="ru-RU" sz="3800" b="1" dirty="0"/>
          </a:p>
          <a:p>
            <a:r>
              <a:rPr lang="ru-RU" sz="3800" b="1" dirty="0"/>
              <a:t>Сюжетное обыгрывание макетов</a:t>
            </a:r>
            <a:endParaRPr lang="ru-RU" sz="3800" dirty="0"/>
          </a:p>
          <a:p>
            <a:pPr>
              <a:buNone/>
            </a:pPr>
            <a:r>
              <a:rPr lang="ru-RU" sz="3800" b="1" dirty="0"/>
              <a:t> </a:t>
            </a:r>
            <a:endParaRPr lang="ru-RU" sz="3800" dirty="0"/>
          </a:p>
          <a:p>
            <a:r>
              <a:rPr lang="ru-RU" sz="3800" b="1" dirty="0"/>
              <a:t>Игры, игровые приёмы, материалы, правила, культуру и дух совместных действий, направленных на достижение цели</a:t>
            </a:r>
            <a:endParaRPr lang="ru-RU" sz="3800" dirty="0"/>
          </a:p>
          <a:p>
            <a:pPr>
              <a:buNone/>
            </a:pPr>
            <a:r>
              <a:rPr lang="ru-RU" sz="3800" b="1" dirty="0"/>
              <a:t> </a:t>
            </a:r>
            <a:endParaRPr lang="ru-RU" sz="3800" dirty="0"/>
          </a:p>
          <a:p>
            <a:r>
              <a:rPr lang="ru-RU" sz="3800" b="1" dirty="0"/>
              <a:t>Игры-представления по мотивам народных сказок о животных, по поэтическим и фольклорным произведениям</a:t>
            </a:r>
            <a:endParaRPr lang="ru-RU" sz="3800" dirty="0"/>
          </a:p>
          <a:p>
            <a:pPr>
              <a:buNone/>
            </a:pPr>
            <a:endParaRPr lang="ru-RU" sz="3800" dirty="0"/>
          </a:p>
          <a:p>
            <a:r>
              <a:rPr lang="ru-RU" sz="3800" b="1" dirty="0"/>
              <a:t>Организация среды, задающей структуру партнёрских действий взрослых и детей</a:t>
            </a:r>
            <a:endParaRPr lang="ru-RU" sz="3800" dirty="0"/>
          </a:p>
          <a:p>
            <a:pPr>
              <a:buNone/>
            </a:pPr>
            <a:endParaRPr lang="ru-RU" sz="3800" dirty="0"/>
          </a:p>
          <a:p>
            <a:r>
              <a:rPr lang="ru-RU" sz="3800" b="1" dirty="0"/>
              <a:t>Использование </a:t>
            </a:r>
            <a:r>
              <a:rPr lang="ru-RU" sz="3800" b="1" dirty="0" err="1"/>
              <a:t>социокультурного</a:t>
            </a:r>
            <a:r>
              <a:rPr lang="ru-RU" sz="3800" b="1" dirty="0"/>
              <a:t> окружения (музей, школа, библиотека, театр, цирк)</a:t>
            </a:r>
            <a:endParaRPr lang="ru-RU" sz="3800" dirty="0"/>
          </a:p>
          <a:p>
            <a:pPr>
              <a:buNone/>
            </a:pPr>
            <a:endParaRPr lang="ru-RU" sz="35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9322" y="0"/>
            <a:ext cx="2857520" cy="500042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ru-RU" sz="2400" b="1" dirty="0">
                <a:latin typeface="Calibri" pitchFamily="34" charset="0"/>
              </a:rPr>
            </a:br>
            <a:r>
              <a:rPr lang="ru-RU" sz="2400" b="1" dirty="0">
                <a:latin typeface="Calibri" pitchFamily="34" charset="0"/>
              </a:rPr>
              <a:t>Контрольные вопросы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857232"/>
            <a:ext cx="9030891" cy="6000768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  <a:buSzPct val="100000"/>
              <a:buFont typeface="Noto Sans Symbols"/>
              <a:buChar char="➢"/>
            </a:pPr>
            <a:r>
              <a:rPr lang="ru-RU" sz="1600" b="1" dirty="0">
                <a:latin typeface="Times New Roman" pitchFamily="18" charset="0"/>
                <a:sym typeface="Calibri" pitchFamily="34" charset="0"/>
              </a:rPr>
              <a:t>Дайте определение  индивидуализации  </a:t>
            </a:r>
          </a:p>
          <a:p>
            <a:pPr>
              <a:buSzPct val="25000"/>
            </a:pPr>
            <a:r>
              <a:rPr lang="ru-RU" sz="16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Noto Sans Symbols"/>
              <a:buChar char="➢"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Сформулируйте коротко различия между индивидуализацией образования и индивидуальным подходом в образовательном процессе.</a:t>
            </a:r>
          </a:p>
          <a:p>
            <a:pPr>
              <a:spcBef>
                <a:spcPts val="275"/>
              </a:spcBef>
              <a:buClr>
                <a:srgbClr val="000000"/>
              </a:buClr>
              <a:buFont typeface="Arial" charset="0"/>
              <a:buChar char="➢"/>
            </a:pPr>
            <a:r>
              <a:rPr lang="ru-RU" sz="1600" b="1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Цель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И -содействие раскрытию  возможностей развития личности, ИП- передача ЗУН с учетом индивидуальных особенностей ребенка; </a:t>
            </a:r>
          </a:p>
          <a:p>
            <a:pPr>
              <a:spcBef>
                <a:spcPts val="275"/>
              </a:spcBef>
              <a:buClr>
                <a:srgbClr val="000000"/>
              </a:buClr>
              <a:buFont typeface="Arial" charset="0"/>
              <a:buChar char="➢"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Способы общения: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И- право выбора, совместное обсуждение целей, акцент на сильных сторонах личности, </a:t>
            </a:r>
            <a:r>
              <a:rPr lang="ru-RU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ИП-прямое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 обучение в соответствие с целями, поставленными взрослыми; требование и оценка результата</a:t>
            </a:r>
          </a:p>
          <a:p>
            <a:pPr>
              <a:spcBef>
                <a:spcPts val="275"/>
              </a:spcBef>
              <a:buClr>
                <a:srgbClr val="000000"/>
              </a:buClr>
              <a:buFont typeface="Arial" charset="0"/>
              <a:buChar char="➢"/>
            </a:pPr>
            <a:r>
              <a:rPr lang="ru-RU" sz="1600" b="1" i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Тактика:-И</a:t>
            </a:r>
            <a:r>
              <a:rPr lang="ru-RU" sz="1600" b="1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–сотрудничество. </a:t>
            </a:r>
            <a:r>
              <a:rPr lang="ru-RU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И.П.-диктат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 и опека</a:t>
            </a:r>
          </a:p>
          <a:p>
            <a:pPr>
              <a:spcBef>
                <a:spcPts val="275"/>
              </a:spcBef>
              <a:buClr>
                <a:srgbClr val="000000"/>
              </a:buClr>
              <a:buFont typeface="Arial" charset="0"/>
              <a:buChar char="➢"/>
            </a:pPr>
            <a:r>
              <a:rPr lang="ru-RU" sz="1600" b="1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Убеждение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 : И- самое ценное для развития – приобретение ребенком собственного опыта; </a:t>
            </a:r>
            <a:r>
              <a:rPr lang="ru-RU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И.П.-усвоение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 опыта взрослых наиболее ценный способ развития</a:t>
            </a:r>
          </a:p>
          <a:p>
            <a:pPr>
              <a:spcBef>
                <a:spcPts val="275"/>
              </a:spcBef>
              <a:buClr>
                <a:srgbClr val="FF0000"/>
              </a:buClr>
              <a:buFont typeface="Noto Sans Symbols"/>
              <a:buChar char="➢"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На каких уровнях может осуществляться индивидуализация ? </a:t>
            </a:r>
          </a:p>
          <a:p>
            <a:pPr>
              <a:spcBef>
                <a:spcPts val="275"/>
              </a:spcBef>
              <a:buClr>
                <a:srgbClr val="FF0000"/>
              </a:buClr>
              <a:buSzPct val="25000"/>
              <a:buNone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         Группа. Подгруппа. Отдельный ребенок</a:t>
            </a:r>
          </a:p>
          <a:p>
            <a:pPr>
              <a:spcBef>
                <a:spcPts val="275"/>
              </a:spcBef>
              <a:buClr>
                <a:srgbClr val="FF0000"/>
              </a:buClr>
              <a:buFont typeface="Noto Sans Symbols"/>
              <a:buChar char="➢"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Перечислите методы планирования ИО</a:t>
            </a:r>
          </a:p>
          <a:p>
            <a:pPr>
              <a:spcBef>
                <a:spcPts val="275"/>
              </a:spcBef>
              <a:buClr>
                <a:srgbClr val="FF0000"/>
              </a:buClr>
              <a:buSzPct val="25000"/>
              <a:buNone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        обучение по принципу реагирования; обеспечение гибкости в ходе осуществления деятельности</a:t>
            </a:r>
            <a:r>
              <a:rPr lang="ru-RU" sz="1600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;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тщательный отбор материалов, работа в небольших подгруппах</a:t>
            </a:r>
          </a:p>
          <a:p>
            <a:pPr>
              <a:spcBef>
                <a:spcPts val="275"/>
              </a:spcBef>
              <a:buClr>
                <a:srgbClr val="FF0000"/>
              </a:buClr>
              <a:buFont typeface="Noto Sans Symbols"/>
              <a:buChar char="➢"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Что такое ИОМ ?</a:t>
            </a:r>
          </a:p>
          <a:p>
            <a:pPr>
              <a:spcBef>
                <a:spcPts val="275"/>
              </a:spcBef>
              <a:buClr>
                <a:srgbClr val="FF0000"/>
              </a:buClr>
              <a:buSzPct val="25000"/>
              <a:buNone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         путь реализации личностного потенциала ребенка в  воспитании, обучении., развитии.</a:t>
            </a:r>
          </a:p>
          <a:p>
            <a:pPr>
              <a:spcBef>
                <a:spcPts val="325"/>
              </a:spcBef>
              <a:buClr>
                <a:srgbClr val="FF0000"/>
              </a:buClr>
              <a:buFont typeface="Noto Sans Symbols"/>
              <a:buChar char="➢"/>
            </a:pPr>
            <a:endParaRPr lang="ru-RU" sz="1800" b="1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  <a:sym typeface="Times New Roman" pitchFamily="18" charset="0"/>
            </a:endParaRPr>
          </a:p>
          <a:p>
            <a:pPr>
              <a:spcBef>
                <a:spcPts val="325"/>
              </a:spcBef>
              <a:buClr>
                <a:srgbClr val="FF0000"/>
              </a:buClr>
              <a:buFont typeface="Noto Sans Symbols"/>
              <a:buChar char="➢"/>
            </a:pP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Реализация принципа индивидуализации в РППС.</a:t>
            </a:r>
          </a:p>
          <a:p>
            <a:pPr>
              <a:spcBef>
                <a:spcPts val="325"/>
              </a:spcBef>
              <a:buClr>
                <a:srgbClr val="FF0000"/>
              </a:buClr>
              <a:buSzPct val="25000"/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Times New Roman" pitchFamily="18" charset="0"/>
              </a:rPr>
              <a:t>        Среда должна предоставлять каждому воспитаннику возможность проявлять и демонстрировать свою индивидуальность и творчество.</a:t>
            </a:r>
          </a:p>
          <a:p>
            <a:pPr>
              <a:buClr>
                <a:srgbClr val="FF0000"/>
              </a:buClr>
              <a:buSzPct val="100000"/>
              <a:buFont typeface="Noto Sans Symbols"/>
              <a:buChar char="➢"/>
            </a:pPr>
            <a:endParaRPr lang="ru-RU" sz="1600" b="1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pic>
        <p:nvPicPr>
          <p:cNvPr id="4" name="Shape 217" descr="F:\attestacija-2.png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"/>
            <a:ext cx="1785950" cy="121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2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1800" b="1" u="sng" dirty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Arial" charset="0"/>
              </a:rPr>
              <a:t>Практическое задание :</a:t>
            </a:r>
            <a:br>
              <a:rPr lang="ru-RU" sz="1800" b="1" u="sng" dirty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Arial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Arial" charset="0"/>
              </a:rPr>
              <a:t>Продумайте , каким образом будет осуществлён принцип индивидуализации в различных видах образовательной деятельности: </a:t>
            </a:r>
            <a:b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Arial" charset="0"/>
              </a:rPr>
            </a:br>
            <a:endParaRPr lang="ru-RU" sz="1800" b="1" dirty="0">
              <a:solidFill>
                <a:srgbClr val="000000"/>
              </a:solidFill>
              <a:latin typeface="Times New Roman" pitchFamily="18" charset="0"/>
              <a:cs typeface="Arial" charset="0"/>
              <a:sym typeface="Arial" charset="0"/>
            </a:endParaRPr>
          </a:p>
        </p:txBody>
      </p:sp>
      <p:pic>
        <p:nvPicPr>
          <p:cNvPr id="46082" name="Shape 135" descr="G:\3.png"/>
          <p:cNvPicPr preferRelativeResize="0"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95513" y="1341438"/>
            <a:ext cx="4124325" cy="2901950"/>
          </a:xfrm>
        </p:spPr>
      </p:pic>
      <p:pic>
        <p:nvPicPr>
          <p:cNvPr id="46083" name="Shape 161" descr="F:\13778448.pn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3850" y="3463925"/>
            <a:ext cx="3959225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Shape 190" descr="F:\deti_mach.png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54725" y="4076700"/>
            <a:ext cx="3089275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9286908" cy="1357322"/>
          </a:xfrm>
        </p:spPr>
        <p:txBody>
          <a:bodyPr>
            <a:normAutofit fontScale="90000"/>
          </a:bodyPr>
          <a:lstStyle/>
          <a:p>
            <a:pPr algn="ctr"/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r>
              <a:rPr lang="ru-RU" sz="2700" b="1" i="1" dirty="0"/>
              <a:t>Педагогические Заповеди</a:t>
            </a:r>
            <a:br>
              <a:rPr lang="ru-RU" sz="2700" b="1" dirty="0"/>
            </a:br>
            <a:r>
              <a:rPr lang="ru-RU" sz="2700" b="1" dirty="0"/>
              <a:t>рекомендации по осуществлению образовательной деятельности</a:t>
            </a:r>
            <a:br>
              <a:rPr lang="ru-RU" sz="2700" b="1" dirty="0"/>
            </a:br>
            <a:endParaRPr lang="ru-RU" sz="27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000240"/>
            <a:ext cx="9001156" cy="500066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ru-RU" dirty="0"/>
          </a:p>
          <a:p>
            <a:pPr lvl="0"/>
            <a:endParaRPr lang="ru-RU" dirty="0"/>
          </a:p>
          <a:p>
            <a:pPr lvl="0"/>
            <a:r>
              <a:rPr lang="ru-RU" dirty="0"/>
              <a:t>Главная задача педагога – не </a:t>
            </a:r>
            <a:r>
              <a:rPr lang="ru-RU" u="sng" dirty="0"/>
              <a:t>организация</a:t>
            </a:r>
            <a:r>
              <a:rPr lang="ru-RU" dirty="0"/>
              <a:t>  усвоения знаний, а построение </a:t>
            </a:r>
            <a:r>
              <a:rPr lang="ru-RU" u="sng" dirty="0"/>
              <a:t>взаимодействия</a:t>
            </a:r>
            <a:r>
              <a:rPr lang="ru-RU" dirty="0"/>
              <a:t> на основе определённого содержания, обеспечивающего передачу культурных ценностей, накопление опыта, освоение компетенций, личностное развитие ребёнка 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785794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400" i="1" dirty="0"/>
            </a:br>
            <a:br>
              <a:rPr lang="ru-RU" sz="2400" i="1" dirty="0"/>
            </a:b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28736"/>
            <a:ext cx="8715404" cy="5429264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Главный результат образования заключается в </a:t>
            </a:r>
            <a:r>
              <a:rPr lang="ru-RU" u="sng" dirty="0"/>
              <a:t>изменениях</a:t>
            </a:r>
            <a:r>
              <a:rPr lang="ru-RU" dirty="0"/>
              <a:t>, происходящих в самом </a:t>
            </a:r>
            <a:r>
              <a:rPr lang="ru-RU" u="sng" dirty="0"/>
              <a:t>ребёнке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Отказ от менторских моделей взаимодействия с детьми (родителями), использую наряду со словесными и наглядными, </a:t>
            </a:r>
            <a:r>
              <a:rPr lang="ru-RU" u="sng" dirty="0"/>
              <a:t>практические </a:t>
            </a:r>
            <a:r>
              <a:rPr lang="ru-RU" dirty="0"/>
              <a:t>методы, переходя от доминирующих информационных и репродуктивных методов к активному использованию метода </a:t>
            </a:r>
            <a:r>
              <a:rPr lang="ru-RU" u="sng" dirty="0"/>
              <a:t>проблемного</a:t>
            </a:r>
            <a:r>
              <a:rPr lang="ru-RU" dirty="0"/>
              <a:t> изложения, частично </a:t>
            </a:r>
            <a:r>
              <a:rPr lang="ru-RU" u="sng" dirty="0"/>
              <a:t>поискового и исследовательского </a:t>
            </a:r>
            <a:r>
              <a:rPr lang="ru-RU" dirty="0"/>
              <a:t>метода организации детской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Оставить в прошлом представления о определяющей роли </a:t>
            </a:r>
            <a:r>
              <a:rPr lang="ru-RU" u="sng" dirty="0"/>
              <a:t>занятий</a:t>
            </a:r>
            <a:r>
              <a:rPr lang="ru-RU" dirty="0"/>
              <a:t> и других форм организации непосредственно образовательной деятельности и начать использовать потенциал разных </a:t>
            </a:r>
            <a:r>
              <a:rPr lang="ru-RU" u="sng" dirty="0"/>
              <a:t>видов</a:t>
            </a:r>
            <a:r>
              <a:rPr lang="ru-RU" dirty="0"/>
              <a:t> детской деятельности в </a:t>
            </a:r>
            <a:r>
              <a:rPr lang="ru-RU" u="sng" dirty="0"/>
              <a:t>режимных </a:t>
            </a:r>
            <a:r>
              <a:rPr lang="ru-RU" dirty="0"/>
              <a:t>моментах, увеличить долю </a:t>
            </a:r>
            <a:r>
              <a:rPr lang="ru-RU" u="sng" dirty="0"/>
              <a:t>самостоятельной</a:t>
            </a:r>
            <a:r>
              <a:rPr lang="ru-RU" dirty="0"/>
              <a:t> деятельности детей.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Решение множества задач дошкольного образования сопряжено с переходом от сообщения </a:t>
            </a:r>
            <a:r>
              <a:rPr lang="ru-RU" u="sng" dirty="0"/>
              <a:t>информации</a:t>
            </a:r>
            <a:r>
              <a:rPr lang="ru-RU" dirty="0"/>
              <a:t> к погружению   детей в определённые </a:t>
            </a:r>
            <a:r>
              <a:rPr lang="ru-RU" u="sng" dirty="0"/>
              <a:t>ситуации</a:t>
            </a:r>
            <a:r>
              <a:rPr lang="ru-RU" dirty="0"/>
              <a:t>. В рамках игровых, обучающих, естественных, проблемных ситуаций дети овладевают общими </a:t>
            </a:r>
            <a:r>
              <a:rPr lang="ru-RU" u="sng" dirty="0"/>
              <a:t>способами действий</a:t>
            </a:r>
            <a:r>
              <a:rPr lang="ru-RU" dirty="0"/>
              <a:t>, которые позволяют решать ряд практических или познавательных задач. Это является базовой предпосылкой учебной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Arial" charset="0"/>
              </a:rPr>
              <a:t>Спасибо за внимание и участие!</a:t>
            </a:r>
          </a:p>
        </p:txBody>
      </p:sp>
      <p:pic>
        <p:nvPicPr>
          <p:cNvPr id="51202" name="Shape 154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2205038"/>
            <a:ext cx="6481762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29684" cy="1714488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/>
              <a:t>ФГОС ДО задаёт направления и образовательные ориентиры в развитии ребёнка.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785926"/>
            <a:ext cx="8429684" cy="4688026"/>
          </a:xfrm>
        </p:spPr>
        <p:txBody>
          <a:bodyPr>
            <a:noAutofit/>
          </a:bodyPr>
          <a:lstStyle/>
          <a:p>
            <a:r>
              <a:rPr lang="ru-RU" sz="2800" dirty="0"/>
              <a:t>Но как же развивать? </a:t>
            </a:r>
          </a:p>
          <a:p>
            <a:pPr>
              <a:buNone/>
            </a:pPr>
            <a:endParaRPr lang="ru-RU" sz="2800" dirty="0"/>
          </a:p>
          <a:p>
            <a:r>
              <a:rPr lang="ru-RU" sz="2800" dirty="0"/>
              <a:t>Только с помощью грамотного наполнения РППС и организации в ней деятельности детей? Достаточно ли этого?</a:t>
            </a:r>
          </a:p>
          <a:p>
            <a:r>
              <a:rPr lang="ru-RU" sz="2800" dirty="0"/>
              <a:t> Не станет ли этот процесс стихийным? </a:t>
            </a:r>
          </a:p>
          <a:p>
            <a:pPr>
              <a:buNone/>
            </a:pPr>
            <a:endParaRPr lang="ru-RU" sz="2800" dirty="0"/>
          </a:p>
          <a:p>
            <a:r>
              <a:rPr lang="ru-RU" sz="2800" dirty="0"/>
              <a:t>Не потеряем ли мы качество дошкольного образования, накопленный за столетие уникальный опыт?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14290"/>
            <a:ext cx="8715404" cy="6259662"/>
          </a:xfrm>
        </p:spPr>
        <p:txBody>
          <a:bodyPr>
            <a:noAutofit/>
          </a:bodyPr>
          <a:lstStyle/>
          <a:p>
            <a:r>
              <a:rPr lang="ru-RU" sz="3600" dirty="0"/>
              <a:t>Ребёнок – это не маленькое подобие взрослого человека, а полноценный человек, уникальный в своей индивидуальности, великий подражатель, увлечённый исследователь, с радостью и удивлением открывающий для себя окружающий мир, стремящийся использовать всё, что ему дано, для разнообразных видов активной деятельности.</a:t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0"/>
            <a:ext cx="8643998" cy="6126163"/>
          </a:xfrm>
        </p:spPr>
        <p:txBody>
          <a:bodyPr>
            <a:noAutofit/>
          </a:bodyPr>
          <a:lstStyle/>
          <a:p>
            <a:endParaRPr lang="ru-RU" sz="3600" dirty="0"/>
          </a:p>
          <a:p>
            <a:r>
              <a:rPr lang="ru-RU" sz="3600" dirty="0"/>
              <a:t>ФГОС обязывает педагогов «…создавать условия для развития ребёнка, открывающие возможности его позитивной социализации,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деятельности…»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/>
          </a:bodyPr>
          <a:lstStyle/>
          <a:p>
            <a:r>
              <a:rPr lang="ru-RU" sz="3600" dirty="0"/>
              <a:t>Образование дошкольника согласно Стандарту становится развивающим и активным, направляющим </a:t>
            </a:r>
            <a:r>
              <a:rPr lang="ru-RU" sz="3600" b="1" dirty="0"/>
              <a:t>процесс самоизменения</a:t>
            </a:r>
            <a:r>
              <a:rPr lang="ru-RU" sz="3600" dirty="0"/>
              <a:t> дошкольника, инициативного присвоения им знаний.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3714752"/>
            <a:ext cx="2857520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традиционные возрастно-ориентированные методы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3714752"/>
            <a:ext cx="2857520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современные инновационные технологии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321571" y="3107529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5429256" y="3000372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071538" y="785794"/>
            <a:ext cx="6500858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4000" b="1" dirty="0"/>
              <a:t>Методы развивающего обучения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043890" cy="13572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Методы развивающего обучения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/>
              <a:t>Игра и другие значимые виды деятельности</a:t>
            </a:r>
          </a:p>
          <a:p>
            <a:pPr>
              <a:buNone/>
            </a:pPr>
            <a:endParaRPr lang="ru-RU" sz="3200" dirty="0"/>
          </a:p>
          <a:p>
            <a:r>
              <a:rPr lang="ru-RU" sz="3200" dirty="0"/>
              <a:t>Исследовательская деятельность и деятельность моделирования</a:t>
            </a:r>
          </a:p>
          <a:p>
            <a:pPr>
              <a:buNone/>
            </a:pPr>
            <a:endParaRPr lang="ru-RU" sz="3200" dirty="0"/>
          </a:p>
          <a:p>
            <a:r>
              <a:rPr lang="ru-RU" sz="3200" dirty="0"/>
              <a:t>Проектная деятельность</a:t>
            </a:r>
          </a:p>
          <a:p>
            <a:pPr>
              <a:buNone/>
            </a:pPr>
            <a:endParaRPr lang="ru-RU" sz="3200" i="1" dirty="0"/>
          </a:p>
          <a:p>
            <a:r>
              <a:rPr lang="ru-RU" sz="3200" dirty="0"/>
              <a:t>Мультимедиа технологии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428604"/>
            <a:ext cx="8143932" cy="6045348"/>
          </a:xfrm>
        </p:spPr>
        <p:txBody>
          <a:bodyPr>
            <a:noAutofit/>
          </a:bodyPr>
          <a:lstStyle/>
          <a:p>
            <a:r>
              <a:rPr lang="ru-RU" sz="2800" i="1" dirty="0"/>
              <a:t>Начальные компетенции</a:t>
            </a:r>
            <a:r>
              <a:rPr lang="ru-RU" sz="2800" dirty="0"/>
              <a:t> – </a:t>
            </a:r>
            <a:r>
              <a:rPr lang="ru-RU" sz="2800" i="1" dirty="0"/>
              <a:t>способность и готовность</a:t>
            </a:r>
            <a:r>
              <a:rPr lang="ru-RU" sz="2800" dirty="0"/>
              <a:t> ребёнка решать какие-то проблемы, задачи - и в познании, и в общении, и в </a:t>
            </a:r>
            <a:r>
              <a:rPr lang="ru-RU" sz="2800" i="1" dirty="0"/>
              <a:t>специфических </a:t>
            </a:r>
            <a:r>
              <a:rPr lang="ru-RU" sz="2800" dirty="0"/>
              <a:t>видах деятельности</a:t>
            </a:r>
          </a:p>
          <a:p>
            <a:pPr>
              <a:buNone/>
            </a:pPr>
            <a:endParaRPr lang="ru-RU" sz="2800" dirty="0"/>
          </a:p>
          <a:p>
            <a:r>
              <a:rPr lang="ru-RU" sz="2800" dirty="0"/>
              <a:t>не список умений и навыков, а способность понимать и анализировать реальность, готовность рассуждать, размышлять и думать, а не реализовывать готовые шаблоны или бездумно подставлять стандартные действия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575</TotalTime>
  <Words>1728</Words>
  <Application>Microsoft Office PowerPoint</Application>
  <PresentationFormat>Экран (4:3)</PresentationFormat>
  <Paragraphs>210</Paragraphs>
  <Slides>28</Slides>
  <Notes>2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Calibri</vt:lpstr>
      <vt:lpstr>Century Schoolbook</vt:lpstr>
      <vt:lpstr>Noto Sans Symbols</vt:lpstr>
      <vt:lpstr>Times New Roman</vt:lpstr>
      <vt:lpstr>Wingdings</vt:lpstr>
      <vt:lpstr>Wingdings 2</vt:lpstr>
      <vt:lpstr>Эркер</vt:lpstr>
      <vt:lpstr>Организация образовательной деятельности в современных условиях реализации ФГОС ДО </vt:lpstr>
      <vt:lpstr>          конструирование социальной ситуации развития детей,  которая способствует поддержке индивидуальности и детской инициативы. </vt:lpstr>
      <vt:lpstr>ФГОС ДО задаёт направления и образовательные ориентиры в развитии ребёнка. 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Методы развивающего обучения</vt:lpstr>
      <vt:lpstr>Презентация PowerPoint</vt:lpstr>
      <vt:lpstr>Смещение приоритетов в образовательном процессе с того, что делал педагог, на то, что делают дети</vt:lpstr>
      <vt:lpstr>Соотношение программных задач и целей деятельности детей</vt:lpstr>
      <vt:lpstr>Презентация PowerPoint</vt:lpstr>
      <vt:lpstr>Презентация PowerPoint</vt:lpstr>
      <vt:lpstr>Структура образовательной ситуации</vt:lpstr>
      <vt:lpstr>Примеры формулировок дидактических вопросов для решения педагогических целей</vt:lpstr>
      <vt:lpstr>Презентация PowerPoint</vt:lpstr>
      <vt:lpstr>Презентация PowerPoint</vt:lpstr>
      <vt:lpstr>Презентация PowerPoint</vt:lpstr>
      <vt:lpstr>Практическое задание : Продумайте , каким образом будет осуществлён принцип индивидуализации в различных видах образовательной деятельности:  </vt:lpstr>
      <vt:lpstr>Способы поддержки детской инициативы</vt:lpstr>
      <vt:lpstr> Контрольные вопросы</vt:lpstr>
      <vt:lpstr>Практическое задание : Продумайте , каким образом будет осуществлён принцип индивидуализации в различных видах образовательной деятельности:  </vt:lpstr>
      <vt:lpstr>                                           Педагогические Заповеди рекомендации по осуществлению образовательной деятельности </vt:lpstr>
      <vt:lpstr>  </vt:lpstr>
      <vt:lpstr>Презентация PowerPoint</vt:lpstr>
      <vt:lpstr>Презентация PowerPoint</vt:lpstr>
      <vt:lpstr>Презентация PowerPoint</vt:lpstr>
      <vt:lpstr>Спасибо за внимание и участие!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Соотношение программных задач и целей деятельности детей</dc:title>
  <cp:lastModifiedBy>Олег Николаевич Павлов</cp:lastModifiedBy>
  <cp:revision>55</cp:revision>
  <dcterms:modified xsi:type="dcterms:W3CDTF">2020-05-10T09:02:28Z</dcterms:modified>
</cp:coreProperties>
</file>