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69" r:id="rId14"/>
    <p:sldId id="270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0000"/>
    <a:srgbClr val="00FF00"/>
    <a:srgbClr val="8000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50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4032448"/>
          </a:xfrm>
        </p:spPr>
        <p:txBody>
          <a:bodyPr>
            <a:normAutofit fontScale="90000"/>
          </a:bodyPr>
          <a:lstStyle/>
          <a:p>
            <a:r>
              <a:rPr lang="ru-RU" sz="6600" b="1" i="1" dirty="0" smtClean="0">
                <a:solidFill>
                  <a:srgbClr val="FF0066"/>
                </a:solidFill>
                <a:latin typeface="Georgia" pitchFamily="18" charset="0"/>
              </a:rPr>
              <a:t>Новые пути развития вместе с детьми.</a:t>
            </a:r>
            <a:endParaRPr lang="ru-RU" sz="6600" b="1" i="1" dirty="0">
              <a:solidFill>
                <a:srgbClr val="FF0066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310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вых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8"/>
          <a:stretch/>
        </p:blipFill>
        <p:spPr bwMode="auto">
          <a:xfrm>
            <a:off x="-25542" y="-51619"/>
            <a:ext cx="9169542" cy="6857999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портрет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03" t="2187" r="3548" b="8700"/>
          <a:stretch/>
        </p:blipFill>
        <p:spPr bwMode="auto">
          <a:xfrm>
            <a:off x="2507001" y="404664"/>
            <a:ext cx="4104456" cy="5641285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5031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001"/>
          <a:stretch/>
        </p:blipFill>
        <p:spPr bwMode="auto">
          <a:xfrm>
            <a:off x="0" y="-200438"/>
            <a:ext cx="9144000" cy="705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-186168"/>
            <a:ext cx="74888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ороль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предлагает рыцарю открыть одну из дверей, только за одной из них спрятана принцесса, за другой — тигр. На одной двери написано: «В этой комнате находится принцесса, а в другой комнате тигр», на другой — «В одной из этих комнат находится принцесса, в одной из этих комнат сидит тигр». На одной двери написана правда, а на другой — ложь. Надо помочь рыцарю найти принцессу.</a:t>
            </a: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9108" y="2625213"/>
            <a:ext cx="2037380" cy="242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8623" y="1340768"/>
            <a:ext cx="4578350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37939"/>
            <a:ext cx="2416903" cy="155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593" y="1344332"/>
            <a:ext cx="4573471" cy="464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8070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8"/>
          <a:stretch/>
        </p:blipFill>
        <p:spPr bwMode="auto">
          <a:xfrm>
            <a:off x="-25542" y="-29916"/>
            <a:ext cx="916954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-8211"/>
            <a:ext cx="2799457" cy="2799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9E8EB"/>
              </a:clrFrom>
              <a:clrTo>
                <a:srgbClr val="E9E8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3721596" cy="283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0999"/>
            <a:ext cx="28956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2059" y="127438"/>
            <a:ext cx="2341271" cy="3271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527" y="3428999"/>
            <a:ext cx="2264333" cy="327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1907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8"/>
          <a:stretch/>
        </p:blipFill>
        <p:spPr bwMode="auto">
          <a:xfrm>
            <a:off x="-25542" y="0"/>
            <a:ext cx="916954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179348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solidFill>
                  <a:srgbClr val="FF0066"/>
                </a:solidFill>
                <a:latin typeface="Georgia" pitchFamily="18" charset="0"/>
              </a:rPr>
              <a:t>лист </a:t>
            </a:r>
            <a:r>
              <a:rPr lang="ru-RU" sz="4400" b="1" i="1" dirty="0" err="1" smtClean="0">
                <a:solidFill>
                  <a:srgbClr val="FF0066"/>
                </a:solidFill>
                <a:latin typeface="Georgia" pitchFamily="18" charset="0"/>
              </a:rPr>
              <a:t>Мёбиуса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48789"/>
            <a:ext cx="4638675" cy="34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65433"/>
            <a:ext cx="4841144" cy="3002296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6014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8"/>
          <a:stretch/>
        </p:blipFill>
        <p:spPr bwMode="auto">
          <a:xfrm>
            <a:off x="-25542" y="0"/>
            <a:ext cx="916954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0737" y="151472"/>
            <a:ext cx="88569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err="1">
                <a:solidFill>
                  <a:srgbClr val="FF0066"/>
                </a:solidFill>
                <a:latin typeface="Georgia" pitchFamily="18" charset="0"/>
              </a:rPr>
              <a:t>Флексагоны</a:t>
            </a:r>
            <a:r>
              <a:rPr lang="ru-RU" sz="2800" b="1" i="1" dirty="0">
                <a:solidFill>
                  <a:srgbClr val="FF0066"/>
                </a:solidFill>
                <a:latin typeface="Georgia" pitchFamily="18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—одна из простейших математических абстракций. В его основе лежат сенсорные эталоны формы. При правильной сборке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флексагон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содержит скрытые поверхности. Использование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флексагонов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в настоящее время является актуальным, так  как, это новое  инновационное средство, представляющее широкий развивающий потенциал 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037" y="2564904"/>
            <a:ext cx="741438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4795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8"/>
          <a:stretch/>
        </p:blipFill>
        <p:spPr bwMode="auto">
          <a:xfrm>
            <a:off x="-25542" y="-1"/>
            <a:ext cx="916954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495" y="260648"/>
            <a:ext cx="3030537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0648"/>
            <a:ext cx="5190640" cy="266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255" y="3573016"/>
            <a:ext cx="3250305" cy="269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1" y="3628674"/>
            <a:ext cx="5011242" cy="247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4686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8"/>
          <a:stretch/>
        </p:blipFill>
        <p:spPr bwMode="auto">
          <a:xfrm>
            <a:off x="-25542" y="0"/>
            <a:ext cx="916954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0600" y="188640"/>
            <a:ext cx="734481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Arial" pitchFamily="34" charset="0"/>
                <a:cs typeface="Arial" pitchFamily="34" charset="0"/>
              </a:rPr>
              <a:t>Стандарт дошкольного образования, ставит главной целью развитие и саморазвитие ребенка, «работая» в зоне познавательного интереса, познавательной мотивации и познавательной активности детей. Образование дошкольника согласно Стандарту становится развивающим и активным, направляющим процесс само изменения дошкольника, инициативного присвоения им знаний.</a:t>
            </a:r>
          </a:p>
        </p:txBody>
      </p:sp>
    </p:spTree>
    <p:extLst>
      <p:ext uri="{BB962C8B-B14F-4D97-AF65-F5344CB8AC3E}">
        <p14:creationId xmlns:p14="http://schemas.microsoft.com/office/powerpoint/2010/main" xmlns="" val="322541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8"/>
          <a:stretch/>
        </p:blipFill>
        <p:spPr bwMode="auto">
          <a:xfrm>
            <a:off x="0" y="0"/>
            <a:ext cx="916954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45642"/>
            <a:ext cx="49274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itchFamily="34" charset="0"/>
                <a:cs typeface="Arial" pitchFamily="34" charset="0"/>
              </a:rPr>
              <a:t>Одним из приоритетных направлений развития современного дошкольника являются исследовательская деятельность и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деятельность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моделирования.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184" y="3685072"/>
            <a:ext cx="3871441" cy="3103178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2459" y="3685072"/>
            <a:ext cx="4430223" cy="2952329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5642"/>
            <a:ext cx="4152650" cy="3110192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199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8"/>
          <a:stretch/>
        </p:blipFill>
        <p:spPr bwMode="auto">
          <a:xfrm>
            <a:off x="35418" y="-1"/>
            <a:ext cx="916954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ИВАНЕС\Desktop\Консультация\maket-detskogo-kukolnogo-domika-dlya-igry-v-detskom-sadu-20181-lar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024"/>
          <a:stretch/>
        </p:blipFill>
        <p:spPr bwMode="auto">
          <a:xfrm>
            <a:off x="124988" y="151630"/>
            <a:ext cx="4398825" cy="299051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831"/>
          <a:stretch/>
        </p:blipFill>
        <p:spPr bwMode="auto">
          <a:xfrm>
            <a:off x="4716016" y="151629"/>
            <a:ext cx="4320480" cy="2990514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 descr="C:\Users\ИВАНЕС\Desktop\IMG_04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989" y="3428998"/>
            <a:ext cx="4398824" cy="316546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ИВАНЕС\Desktop\wpid-sumka_i_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34" t="2211" r="5000" b="3843"/>
          <a:stretch/>
        </p:blipFill>
        <p:spPr bwMode="auto">
          <a:xfrm>
            <a:off x="4716015" y="3280093"/>
            <a:ext cx="4274985" cy="33414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534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8"/>
          <a:stretch/>
        </p:blipFill>
        <p:spPr bwMode="auto">
          <a:xfrm>
            <a:off x="-25542" y="0"/>
            <a:ext cx="916954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ИВАНЕС\Desktop\DSCN20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74" t="12095" r="3663" b="6347"/>
          <a:stretch/>
        </p:blipFill>
        <p:spPr bwMode="auto">
          <a:xfrm>
            <a:off x="274291" y="638980"/>
            <a:ext cx="4043684" cy="279001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ИВАНЕС\Desktop\DSCN20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07" t="11206" r="2445" b="9268"/>
          <a:stretch/>
        </p:blipFill>
        <p:spPr bwMode="auto">
          <a:xfrm>
            <a:off x="4748143" y="645556"/>
            <a:ext cx="4061885" cy="27834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ИВАНЕС\Desktop\DSCN204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7" t="5613" b="5855"/>
          <a:stretch/>
        </p:blipFill>
        <p:spPr bwMode="auto">
          <a:xfrm>
            <a:off x="240284" y="3789040"/>
            <a:ext cx="4077691" cy="290721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ИВАНЕС\Desktop\DSCN204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84" r="7067" b="4312"/>
          <a:stretch/>
        </p:blipFill>
        <p:spPr bwMode="auto">
          <a:xfrm>
            <a:off x="4653685" y="3696711"/>
            <a:ext cx="4250799" cy="296442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526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8"/>
          <a:stretch/>
        </p:blipFill>
        <p:spPr bwMode="auto">
          <a:xfrm>
            <a:off x="-25542" y="0"/>
            <a:ext cx="916954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ИВАНЕС\Desktop\DSCN20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83" t="11302" r="3486" b="6563"/>
          <a:stretch/>
        </p:blipFill>
        <p:spPr bwMode="auto">
          <a:xfrm>
            <a:off x="179512" y="584294"/>
            <a:ext cx="8362335" cy="5722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Овал 2"/>
          <p:cNvSpPr/>
          <p:nvPr/>
        </p:nvSpPr>
        <p:spPr>
          <a:xfrm>
            <a:off x="6444208" y="1268760"/>
            <a:ext cx="288032" cy="266329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0008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211002" y="1135596"/>
            <a:ext cx="288032" cy="266328"/>
          </a:xfrm>
          <a:prstGeom prst="ellipse">
            <a:avLst/>
          </a:prstGeom>
          <a:solidFill>
            <a:srgbClr val="800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076056" y="5301208"/>
            <a:ext cx="288032" cy="266328"/>
          </a:xfrm>
          <a:prstGeom prst="ellipse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328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8"/>
          <a:stretch/>
        </p:blipFill>
        <p:spPr bwMode="auto">
          <a:xfrm>
            <a:off x="-25542" y="0"/>
            <a:ext cx="916954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ИВАНЕС\Desktop\DSCN20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6" t="5971" r="2333" b="6602"/>
          <a:stretch/>
        </p:blipFill>
        <p:spPr bwMode="auto">
          <a:xfrm>
            <a:off x="373242" y="543537"/>
            <a:ext cx="8371974" cy="5835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шаг 1"/>
          <p:cNvSpPr/>
          <p:nvPr/>
        </p:nvSpPr>
        <p:spPr>
          <a:xfrm>
            <a:off x="7956376" y="5301208"/>
            <a:ext cx="288032" cy="266328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шаг 2"/>
          <p:cNvSpPr/>
          <p:nvPr/>
        </p:nvSpPr>
        <p:spPr>
          <a:xfrm>
            <a:off x="6732240" y="4869160"/>
            <a:ext cx="288032" cy="266328"/>
          </a:xfrm>
          <a:prstGeom prst="ellipse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аг 3"/>
          <p:cNvSpPr/>
          <p:nvPr/>
        </p:nvSpPr>
        <p:spPr>
          <a:xfrm>
            <a:off x="7776356" y="1393223"/>
            <a:ext cx="360040" cy="360039"/>
          </a:xfrm>
          <a:prstGeom prst="ellipse">
            <a:avLst/>
          </a:prstGeom>
          <a:solidFill>
            <a:srgbClr val="800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05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8"/>
          <a:stretch/>
        </p:blipFill>
        <p:spPr bwMode="auto">
          <a:xfrm>
            <a:off x="-25542" y="0"/>
            <a:ext cx="916954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811212"/>
            <a:ext cx="3617979" cy="2713484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6064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66"/>
                </a:solidFill>
                <a:latin typeface="Georgia" pitchFamily="18" charset="0"/>
              </a:rPr>
              <a:t>Проектная деятельность</a:t>
            </a:r>
            <a:endParaRPr lang="ru-RU" sz="2800" b="1" i="1" dirty="0">
              <a:solidFill>
                <a:srgbClr val="FF0066"/>
              </a:solidFill>
              <a:latin typeface="Georgia" pitchFamily="18" charset="0"/>
            </a:endParaRPr>
          </a:p>
        </p:txBody>
      </p:sp>
      <p:pic>
        <p:nvPicPr>
          <p:cNvPr id="2051" name="Picture 3" descr="C:\Users\ИВАНЕС\Desktop\ФОТО\фото надо д.с\DSCN15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7032"/>
            <a:ext cx="3973708" cy="298061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ИВАНЕС\Desktop\ФОТО\фото надо д.с\DSCN17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31560" y="553216"/>
            <a:ext cx="3492672" cy="26195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ИВАНЕС\Desktop\ФОТО\фото надо д.с\DSCN167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723" y="3684205"/>
            <a:ext cx="3941506" cy="295646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562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8"/>
          <a:stretch/>
        </p:blipFill>
        <p:spPr bwMode="auto">
          <a:xfrm>
            <a:off x="-25542" y="0"/>
            <a:ext cx="9169542" cy="6857999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1" t="4896" r="3954" b="4896"/>
          <a:stretch/>
        </p:blipFill>
        <p:spPr bwMode="auto">
          <a:xfrm>
            <a:off x="34041" y="3328411"/>
            <a:ext cx="4486283" cy="3315286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118397"/>
            <a:ext cx="4211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Использование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ИКТ в позволяет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осуществлять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обучение в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игровой форме и таит в себе большие возможности. Они дают детям определенный объем знаний и учат их владеть этими знаниями;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59229" y="3428999"/>
            <a:ext cx="471601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развивают активность и самостоятельность мышления; помогают в игровой форме решать умственные задачи, преодолевая при этом определенные трудности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074" name="Picture 2" descr="C:\Users\ИВАНЕС\Desktop\Моментальный снимок 1 (02.10.2017 11-33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93" r="9127"/>
          <a:stretch/>
        </p:blipFill>
        <p:spPr bwMode="auto">
          <a:xfrm>
            <a:off x="4271198" y="118397"/>
            <a:ext cx="4515087" cy="321001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484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243</Words>
  <Application>Microsoft Office PowerPoint</Application>
  <PresentationFormat>Экран (4:3)</PresentationFormat>
  <Paragraphs>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Новые пути развития вместе с детьми.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пути развития вместе с детьми.</dc:title>
  <dc:creator>Nastasi</dc:creator>
  <cp:lastModifiedBy>User</cp:lastModifiedBy>
  <cp:revision>21</cp:revision>
  <dcterms:created xsi:type="dcterms:W3CDTF">2017-09-15T08:15:36Z</dcterms:created>
  <dcterms:modified xsi:type="dcterms:W3CDTF">2017-10-06T15:02:42Z</dcterms:modified>
</cp:coreProperties>
</file>