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4" r:id="rId4"/>
    <p:sldId id="262" r:id="rId5"/>
    <p:sldId id="261" r:id="rId6"/>
    <p:sldId id="267" r:id="rId7"/>
    <p:sldId id="271" r:id="rId8"/>
    <p:sldId id="270" r:id="rId9"/>
    <p:sldId id="278" r:id="rId10"/>
    <p:sldId id="276" r:id="rId11"/>
    <p:sldId id="269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979488" y="812800"/>
            <a:ext cx="6437312" cy="5181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31100" y="2312986"/>
            <a:ext cx="4535982" cy="189925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latin typeface="Georgia" panose="02040502050405020303" pitchFamily="18" charset="0"/>
              </a:rPr>
              <a:t>Как во граде Ярославле,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latin typeface="Georgia" panose="02040502050405020303" pitchFamily="18" charset="0"/>
              </a:rPr>
              <a:t>Что на Волге, на реке,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latin typeface="Georgia" panose="02040502050405020303" pitchFamily="18" charset="0"/>
              </a:rPr>
              <a:t>Посреди Больших Полянок -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latin typeface="Georgia" panose="02040502050405020303" pitchFamily="18" charset="0"/>
              </a:rPr>
              <a:t>Детский сад </a:t>
            </a:r>
            <a:endParaRPr lang="ru-RU" sz="2400" b="1" dirty="0" smtClean="0">
              <a:latin typeface="Georgia" panose="02040502050405020303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latin typeface="Georgia" panose="02040502050405020303" pitchFamily="18" charset="0"/>
              </a:rPr>
              <a:t>«</a:t>
            </a:r>
            <a:r>
              <a:rPr lang="ru-RU" sz="2400" b="1" dirty="0">
                <a:latin typeface="Georgia" panose="02040502050405020303" pitchFamily="18" charset="0"/>
              </a:rPr>
              <a:t>Пушинка» есть.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3" name="Грустная бабоч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1991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979488" y="812800"/>
            <a:ext cx="6437312" cy="5181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18410" y="1778793"/>
            <a:ext cx="4116390" cy="324961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В офтальмо-кабинете проходим мы лечение,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Но иногда приходится </a:t>
            </a:r>
            <a:endParaRPr lang="ru-RU" sz="2200" b="1" dirty="0" smtClean="0"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нам </a:t>
            </a:r>
            <a:r>
              <a:rPr lang="ru-RU" sz="2200" b="1" dirty="0">
                <a:latin typeface="Georgia" panose="02040502050405020303" pitchFamily="18" charset="0"/>
              </a:rPr>
              <a:t>ждать,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Когда друзья закончат процедуры -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И время это скоротать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Помогут нам волшебные фигуры.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3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57">
        <p:fade/>
      </p:transition>
    </mc:Choice>
    <mc:Fallback xmlns="">
      <p:transition spd="med" advClick="0" advTm="16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тям с ограниченными возможностями зрения подарили специальные книги (Low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301468"/>
            <a:ext cx="8293100" cy="6219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1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7718">
        <p:fade/>
      </p:transition>
    </mc:Choice>
    <mc:Fallback xmlns="">
      <p:transition spd="med" advClick="0" advTm="127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34" objId="2"/>
        <p14:stopEvt time="126993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r="4469"/>
          <a:stretch>
            <a:fillRect/>
          </a:stretch>
        </p:blipFill>
        <p:spPr>
          <a:xfrm>
            <a:off x="5194300" y="717550"/>
            <a:ext cx="6119813" cy="50403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2414586"/>
            <a:ext cx="4978400" cy="241141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700" b="1" dirty="0">
                <a:latin typeface="Georgia" panose="02040502050405020303" pitchFamily="18" charset="0"/>
              </a:rPr>
              <a:t>Добрый Фонд  благодарим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700" b="1" dirty="0">
                <a:latin typeface="Georgia" panose="02040502050405020303" pitchFamily="18" charset="0"/>
              </a:rPr>
              <a:t>и</a:t>
            </a:r>
            <a:r>
              <a:rPr lang="ru-RU" sz="2700" b="1" dirty="0" smtClean="0">
                <a:latin typeface="Georgia" panose="02040502050405020303" pitchFamily="18" charset="0"/>
              </a:rPr>
              <a:t> </a:t>
            </a:r>
            <a:r>
              <a:rPr lang="ru-RU" sz="2700" b="1" dirty="0">
                <a:latin typeface="Georgia" panose="02040502050405020303" pitchFamily="18" charset="0"/>
              </a:rPr>
              <a:t>СПАСИБО говорим!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700" b="1" dirty="0">
                <a:latin typeface="Georgia" panose="02040502050405020303" pitchFamily="18" charset="0"/>
              </a:rPr>
              <a:t>За чудесное начало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700" b="1" dirty="0">
                <a:latin typeface="Georgia" panose="02040502050405020303" pitchFamily="18" charset="0"/>
              </a:rPr>
              <a:t>Жизни яркой и большой!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7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548">
        <p:fade/>
      </p:transition>
    </mc:Choice>
    <mc:Fallback xmlns="">
      <p:transition spd="med" advClick="0" advTm="16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86482" y="703868"/>
            <a:ext cx="4827589" cy="15113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Там весёлые малышки,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Через красочные книжки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Проведя ладошкой-крошкой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Познают ОГРОМНЫЙ мир!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852488" y="818961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6014244" y="2215168"/>
            <a:ext cx="5366911" cy="4320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979489" y="812800"/>
            <a:ext cx="5366911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92950" y="447697"/>
            <a:ext cx="4483100" cy="14725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Хоть ещё мы и малы,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Но в </a:t>
            </a:r>
            <a:r>
              <a:rPr lang="ru-RU" sz="2200" b="1" dirty="0" smtClean="0">
                <a:latin typeface="Georgia" panose="02040502050405020303" pitchFamily="18" charset="0"/>
              </a:rPr>
              <a:t>артисты </a:t>
            </a:r>
            <a:r>
              <a:rPr lang="ru-RU" sz="2200" b="1" dirty="0">
                <a:latin typeface="Georgia" panose="02040502050405020303" pitchFamily="18" charset="0"/>
              </a:rPr>
              <a:t>мы годны!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Колобок нам лучший друг 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Это знают все вокруг.</a:t>
            </a:r>
          </a:p>
        </p:txBody>
      </p:sp>
      <p:pic>
        <p:nvPicPr>
          <p:cNvPr id="5" name="NVEExport.000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600" y="2079623"/>
            <a:ext cx="5760000" cy="43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7000">
        <p:fade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23" objId="5"/>
        <p14:stopEvt time="36758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903289" y="1765300"/>
            <a:ext cx="5366911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710993"/>
            <a:ext cx="5584400" cy="102711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Кот в сапогах - большой </a:t>
            </a:r>
            <a:r>
              <a:rPr lang="ru-RU" sz="2200" b="1" dirty="0" smtClean="0">
                <a:latin typeface="Georgia" panose="02040502050405020303" pitchFamily="18" charset="0"/>
              </a:rPr>
              <a:t>выдумщик</a:t>
            </a:r>
            <a:endParaRPr lang="ru-RU" sz="2200" b="1" dirty="0"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Дома сидеть, совсем не привык,</a:t>
            </a:r>
          </a:p>
          <a:p>
            <a:pPr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6270200" y="710993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Текст 3"/>
          <p:cNvSpPr txBox="1">
            <a:spLocks/>
          </p:cNvSpPr>
          <p:nvPr/>
        </p:nvSpPr>
        <p:spPr>
          <a:xfrm>
            <a:off x="6311901" y="5284786"/>
            <a:ext cx="5880099" cy="91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То он затеет погоню за мышкой, </a:t>
            </a:r>
          </a:p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То представленье даёт ребятишкам!</a:t>
            </a:r>
            <a:endParaRPr lang="ru-RU" sz="2200" b="1" dirty="0"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1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880">
        <p:fade/>
      </p:transition>
    </mc:Choice>
    <mc:Fallback xmlns="">
      <p:transition spd="med" advClick="0" advTm="1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865190" y="305386"/>
            <a:ext cx="5366911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9390" y="4787900"/>
            <a:ext cx="5091110" cy="17653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Книжки наши яркие - 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многофункциональные: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В праздник - украшение,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В будни - развлечение:</a:t>
            </a:r>
          </a:p>
          <a:p>
            <a:pPr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6415089" y="22332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6896100" y="305386"/>
            <a:ext cx="5499099" cy="1979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Словно сказочные Феи</a:t>
            </a:r>
          </a:p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Превращаем их легко</a:t>
            </a:r>
          </a:p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В театральные подмостки</a:t>
            </a:r>
          </a:p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Для спектакля своего.</a:t>
            </a:r>
          </a:p>
          <a:p>
            <a:pPr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8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806">
        <p:fade/>
      </p:transition>
    </mc:Choice>
    <mc:Fallback xmlns="">
      <p:transition spd="med" advClick="0" advTm="14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814389" y="292100"/>
            <a:ext cx="5366911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8110" y="4764086"/>
            <a:ext cx="5614990" cy="170021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Сами читать мы ещё не умеем,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Но воспитатели выручат нас -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Книги объёмные и интересные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Они прочитают с любовью тот час.</a:t>
            </a:r>
          </a:p>
          <a:p>
            <a:pPr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6486100" y="1015793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3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817">
        <p:fade/>
      </p:transition>
    </mc:Choice>
    <mc:Fallback xmlns="">
      <p:transition spd="med" advClick="0" advTm="10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979488" y="812800"/>
            <a:ext cx="6437312" cy="5181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8400" y="2312986"/>
            <a:ext cx="4533900" cy="250031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В наших книжках есть секрет -</a:t>
            </a:r>
          </a:p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То - Волшебный карандаш!</a:t>
            </a:r>
          </a:p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Без участья педагога,</a:t>
            </a:r>
          </a:p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Поведёт он свой рассказ.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758">
        <p:fade/>
      </p:transition>
    </mc:Choice>
    <mc:Fallback xmlns="">
      <p:transition spd="med" advClick="0" advTm="10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750889" y="762000"/>
            <a:ext cx="5366911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89300" y="2110201"/>
            <a:ext cx="5502700" cy="213159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Книги волшебные строятся в ряд,</a:t>
            </a:r>
          </a:p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И получилась вполне - библиотека!</a:t>
            </a:r>
          </a:p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Герои станиц обращаются к нам -</a:t>
            </a:r>
          </a:p>
          <a:p>
            <a:pPr algn="ctr"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И очень мы любим книги за это!</a:t>
            </a:r>
          </a:p>
          <a:p>
            <a:pPr algn="ctr">
              <a:spcBef>
                <a:spcPts val="0"/>
              </a:spcBef>
            </a:pP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852489" y="8636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992189" y="9652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1131889" y="10922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1258889" y="12065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1398589" y="13462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6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436">
        <p:fade/>
      </p:transition>
    </mc:Choice>
    <mc:Fallback xmlns="">
      <p:transition spd="med" advClick="0" advTm="18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877889" y="1829593"/>
            <a:ext cx="5366911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7889" y="787400"/>
            <a:ext cx="4977789" cy="9271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А для развития познания,</a:t>
            </a:r>
            <a:br>
              <a:rPr lang="ru-RU" sz="2200" b="1" dirty="0">
                <a:latin typeface="Georgia" panose="02040502050405020303" pitchFamily="18" charset="0"/>
              </a:rPr>
            </a:br>
            <a:r>
              <a:rPr lang="ru-RU" sz="2200" b="1" dirty="0">
                <a:latin typeface="Georgia" panose="02040502050405020303" pitchFamily="18" charset="0"/>
              </a:rPr>
              <a:t>В книгах есть и другие задания</a:t>
            </a:r>
            <a:r>
              <a:rPr lang="ru-RU" sz="2200" b="1" dirty="0" smtClean="0">
                <a:latin typeface="Georgia" panose="02040502050405020303" pitchFamily="18" charset="0"/>
              </a:rPr>
              <a:t>: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3412"/>
          <a:stretch>
            <a:fillRect/>
          </a:stretch>
        </p:blipFill>
        <p:spPr>
          <a:xfrm>
            <a:off x="6084889" y="787400"/>
            <a:ext cx="5366911" cy="43200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26200" y="5380152"/>
            <a:ext cx="5025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У тифлопедагогов на занятиях -</a:t>
            </a:r>
            <a:br>
              <a:rPr lang="ru-RU" sz="2200" b="1" dirty="0">
                <a:latin typeface="Georgia" panose="02040502050405020303" pitchFamily="18" charset="0"/>
              </a:rPr>
            </a:br>
            <a:r>
              <a:rPr lang="ru-RU" sz="2200" b="1" dirty="0">
                <a:latin typeface="Georgia" panose="02040502050405020303" pitchFamily="18" charset="0"/>
              </a:rPr>
              <a:t>Тренируют </a:t>
            </a:r>
            <a:r>
              <a:rPr lang="ru-RU" sz="2200" b="1" dirty="0" smtClean="0">
                <a:latin typeface="Georgia" panose="02040502050405020303" pitchFamily="18" charset="0"/>
              </a:rPr>
              <a:t>наше</a:t>
            </a:r>
          </a:p>
          <a:p>
            <a:pPr>
              <a:spcBef>
                <a:spcPts val="0"/>
              </a:spcBef>
            </a:pPr>
            <a:r>
              <a:rPr lang="ru-RU" sz="2200" b="1" dirty="0" smtClean="0">
                <a:latin typeface="Georgia" panose="02040502050405020303" pitchFamily="18" charset="0"/>
              </a:rPr>
              <a:t>внимание </a:t>
            </a:r>
            <a:r>
              <a:rPr lang="ru-RU" sz="2200" b="1" dirty="0">
                <a:latin typeface="Georgia" panose="02040502050405020303" pitchFamily="18" charset="0"/>
              </a:rPr>
              <a:t>и восприятие.</a:t>
            </a:r>
          </a:p>
        </p:txBody>
      </p:sp>
    </p:spTree>
    <p:extLst>
      <p:ext uri="{BB962C8B-B14F-4D97-AF65-F5344CB8AC3E}">
        <p14:creationId xmlns:p14="http://schemas.microsoft.com/office/powerpoint/2010/main" val="6267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249</TotalTime>
  <Words>232</Words>
  <Application>Microsoft Office PowerPoint</Application>
  <PresentationFormat>Произвольный</PresentationFormat>
  <Paragraphs>50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Белоусов</dc:creator>
  <cp:lastModifiedBy>ДетскийСад210</cp:lastModifiedBy>
  <cp:revision>56</cp:revision>
  <dcterms:created xsi:type="dcterms:W3CDTF">2015-03-25T15:01:30Z</dcterms:created>
  <dcterms:modified xsi:type="dcterms:W3CDTF">2015-03-27T05:23:05Z</dcterms:modified>
</cp:coreProperties>
</file>